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8"/>
  </p:notesMasterIdLst>
  <p:sldIdLst>
    <p:sldId id="369" r:id="rId3"/>
    <p:sldId id="257" r:id="rId4"/>
    <p:sldId id="258" r:id="rId5"/>
    <p:sldId id="259" r:id="rId6"/>
    <p:sldId id="262" r:id="rId7"/>
    <p:sldId id="271" r:id="rId8"/>
    <p:sldId id="260" r:id="rId9"/>
    <p:sldId id="270" r:id="rId10"/>
    <p:sldId id="268" r:id="rId11"/>
    <p:sldId id="263" r:id="rId12"/>
    <p:sldId id="272" r:id="rId13"/>
    <p:sldId id="269" r:id="rId14"/>
    <p:sldId id="264" r:id="rId15"/>
    <p:sldId id="265" r:id="rId16"/>
    <p:sldId id="261" r:id="rId17"/>
    <p:sldId id="276" r:id="rId18"/>
    <p:sldId id="266" r:id="rId19"/>
    <p:sldId id="267" r:id="rId20"/>
    <p:sldId id="273" r:id="rId21"/>
    <p:sldId id="274" r:id="rId22"/>
    <p:sldId id="275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0352D-BEEE-4A31-A9E9-75ED7A29D4DC}" type="datetimeFigureOut">
              <a:rPr lang="pl-PL" smtClean="0"/>
              <a:t>04.03.2024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9E77C9-1740-4AC4-A81F-1EC7198A46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0773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ymbol zastępczy obrazu slajdu 1">
            <a:extLst>
              <a:ext uri="{FF2B5EF4-FFF2-40B4-BE49-F238E27FC236}">
                <a16:creationId xmlns:a16="http://schemas.microsoft.com/office/drawing/2014/main" id="{76725D20-B2BC-EFDA-E44E-ECD5793322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Symbol zastępczy notatek 2">
            <a:extLst>
              <a:ext uri="{FF2B5EF4-FFF2-40B4-BE49-F238E27FC236}">
                <a16:creationId xmlns:a16="http://schemas.microsoft.com/office/drawing/2014/main" id="{F06C41C0-8A57-C726-8FBF-04F3141DE3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altLang="pl-PL"/>
          </a:p>
        </p:txBody>
      </p:sp>
      <p:sp>
        <p:nvSpPr>
          <p:cNvPr id="21508" name="Symbol zastępczy numeru slajdu 3">
            <a:extLst>
              <a:ext uri="{FF2B5EF4-FFF2-40B4-BE49-F238E27FC236}">
                <a16:creationId xmlns:a16="http://schemas.microsoft.com/office/drawing/2014/main" id="{C739E089-0F39-690C-CF82-9987553C34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41F74C-532B-41C2-B2A7-691B0CAA58BE}" type="slidenum">
              <a:rPr kumimoji="0" lang="pl-PL" altLang="pl-P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CA632C-7A57-D1AA-08C8-232DE4602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A2B6672-BFAC-A3C0-17A4-4F2808140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D2E0C24-CF07-FBB3-AA9F-08D7DBC59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A3EE-4D5A-41BA-AC62-75EB95E8A1B8}" type="datetimeFigureOut">
              <a:rPr lang="pl-PL" smtClean="0"/>
              <a:t>04.03.2024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774B3FC-C2A7-B11F-E933-913CA385A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C3BF260-9C93-5A94-DE79-500D48C55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AC0F8-1F68-4577-A6BE-BC795FAEC5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3100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D32F80-E8B3-D916-EDE7-35C1C3DCB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8049BBF-45C8-025C-53B9-D16DB36E92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6FD9A54-9D23-5CE8-C7C8-7800FD1AB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A3EE-4D5A-41BA-AC62-75EB95E8A1B8}" type="datetimeFigureOut">
              <a:rPr lang="pl-PL" smtClean="0"/>
              <a:t>04.03.2024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11F8EB0-020B-02A3-F387-B4B415908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B581DD-1028-ADBD-B527-357399391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AC0F8-1F68-4577-A6BE-BC795FAEC5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5952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C1C4FB5-C21D-D0D2-EF4A-01CA387AA9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2E496FD-7437-16D1-307D-D397B7AB23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C6EACC4-D4F2-F56E-041E-EADAE70D4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A3EE-4D5A-41BA-AC62-75EB95E8A1B8}" type="datetimeFigureOut">
              <a:rPr lang="pl-PL" smtClean="0"/>
              <a:t>04.03.2024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FB0CFC5-7E06-AF7B-2F47-79E8D7E96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72088B9-36F7-7475-390A-0B3B4C311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AC0F8-1F68-4577-A6BE-BC795FAEC5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6919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FF69B6-1D78-9BBF-A15F-C1806E257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480" y="2672035"/>
            <a:ext cx="9143040" cy="837602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1D9B780-BE51-1DA6-C15C-39733993A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480" y="3601795"/>
            <a:ext cx="9143040" cy="1656903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26" indent="0" algn="ctr">
              <a:buNone/>
              <a:defRPr sz="1814"/>
            </a:lvl2pPr>
            <a:lvl3pPr marL="829452" indent="0" algn="ctr">
              <a:buNone/>
              <a:defRPr sz="1633"/>
            </a:lvl3pPr>
            <a:lvl4pPr marL="1244178" indent="0" algn="ctr">
              <a:buNone/>
              <a:defRPr sz="1451"/>
            </a:lvl4pPr>
            <a:lvl5pPr marL="1658904" indent="0" algn="ctr">
              <a:buNone/>
              <a:defRPr sz="1451"/>
            </a:lvl5pPr>
            <a:lvl6pPr marL="2073631" indent="0" algn="ctr">
              <a:buNone/>
              <a:defRPr sz="1451"/>
            </a:lvl6pPr>
            <a:lvl7pPr marL="2488357" indent="0" algn="ctr">
              <a:buNone/>
              <a:defRPr sz="1451"/>
            </a:lvl7pPr>
            <a:lvl8pPr marL="2903083" indent="0" algn="ctr">
              <a:buNone/>
              <a:defRPr sz="1451"/>
            </a:lvl8pPr>
            <a:lvl9pPr marL="3317809" indent="0" algn="ctr">
              <a:buNone/>
              <a:defRPr sz="1451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2170353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AD2E34-4092-D580-2EAA-F52F54A9C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43BCD6-29D0-DC48-1673-B8948228E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663801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A4AD91-050D-0200-0428-49353F3D5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61" y="3724159"/>
            <a:ext cx="10515840" cy="837602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4785DBF-AD31-7468-97ED-9C0D388A4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361" y="4588641"/>
            <a:ext cx="10515840" cy="1501387"/>
          </a:xfrm>
        </p:spPr>
        <p:txBody>
          <a:bodyPr/>
          <a:lstStyle>
            <a:lvl1pPr marL="0" indent="0">
              <a:buNone/>
              <a:defRPr sz="2177">
                <a:solidFill>
                  <a:schemeClr val="tx1">
                    <a:tint val="75000"/>
                  </a:schemeClr>
                </a:solidFill>
              </a:defRPr>
            </a:lvl1pPr>
            <a:lvl2pPr marL="414726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2pPr>
            <a:lvl3pPr marL="829452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244178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 marL="165890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  <a:lvl6pPr marL="2073631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6pPr>
            <a:lvl7pPr marL="2488357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7pPr>
            <a:lvl8pPr marL="2903083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8pPr>
            <a:lvl9pPr marL="3317809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38388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AE1233-61A2-2EBD-86B7-8AA22663A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7DAD04-241E-D796-C990-0BFED8948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8641" y="1605065"/>
            <a:ext cx="5393280" cy="397618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1C0A318-E967-715B-A9DD-816B99138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240" y="1605065"/>
            <a:ext cx="5395200" cy="397618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532130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8B93AC-14D4-02E1-B85F-431EEFA90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790816"/>
            <a:ext cx="10515840" cy="474617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7FBF6E1-7A37-17C4-78A7-42F424703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040" y="1681861"/>
            <a:ext cx="5159040" cy="823652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04CC377-FE69-4218-0C1E-AFE9E462E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040" y="2505513"/>
            <a:ext cx="5159040" cy="368435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1238884-F567-9F7F-71CE-A2F95FCC99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800" y="1681861"/>
            <a:ext cx="5182080" cy="823652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2B4FB14-695F-2093-FE8C-B33E99C72C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800" y="2505513"/>
            <a:ext cx="5182080" cy="368435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823697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BF86DA-3746-F3BB-5C36-F2AF8B116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561036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51862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9ABCA6-58FD-BDF0-9EE1-26DB3CD39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0" y="1164719"/>
            <a:ext cx="3932160" cy="893450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AF4D44-8981-7A86-DD60-E0F7A1E63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000" y="986846"/>
            <a:ext cx="6170880" cy="4874710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ED601C4-BBAF-391B-EC99-61C17B0ED7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040" y="2058169"/>
            <a:ext cx="3932160" cy="3811067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852007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3BFF53-0AA5-AC31-BA90-EFDCFC014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D589F9E-580D-2D5C-2E1B-F2D731329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36E0F38-BB66-1BDE-4DFD-6B4B7006A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A3EE-4D5A-41BA-AC62-75EB95E8A1B8}" type="datetimeFigureOut">
              <a:rPr lang="pl-PL" smtClean="0"/>
              <a:t>04.03.2024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15E2EBD-098E-39D3-8FCF-B3BE30476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B143334-EC73-F734-4F83-37CE23CD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AC0F8-1F68-4577-A6BE-BC795FAEC5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60548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3F43DE-CD47-25C3-3876-0C653A87B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0" y="1164719"/>
            <a:ext cx="3932160" cy="893450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1C246FA-950D-0DAF-EAFE-6CF06B069A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4000" y="986846"/>
            <a:ext cx="6170880" cy="4874710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D288239-7992-DADF-AA3A-D65DB4068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040" y="2058169"/>
            <a:ext cx="3932160" cy="3811067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771066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87C17D-2D52-3ADB-3A1D-558A23A8D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0078F81-184E-85F0-7FFE-399F00505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666902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6B259AE-639E-C1B4-5AA8-0B9B0B0107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973252" y="272631"/>
            <a:ext cx="474617" cy="530861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562D267-6F79-90B7-C514-74F823A9EC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8640" y="272631"/>
            <a:ext cx="8046720" cy="530861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847921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B31956-CDEA-F06D-3144-0710E09B2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31F86E4-EDD3-7CC6-F6E9-876F12B6E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EDE1A4D-B812-85AC-2EDA-D917D830E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A3EE-4D5A-41BA-AC62-75EB95E8A1B8}" type="datetimeFigureOut">
              <a:rPr lang="pl-PL" smtClean="0"/>
              <a:t>04.03.2024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234A19D-53BC-7AB2-01BC-6157C2919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A7FD13F-7893-7BD0-9969-AD8942F6B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AC0F8-1F68-4577-A6BE-BC795FAEC5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4545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EABE57-12BA-1226-47C3-130A58F3C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F86FCA-C3D8-9024-39F1-9F338A60D6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B266227-021F-138D-BA69-BBA1993DF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56FDE4D-1E27-132F-B3A6-053E5C914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A3EE-4D5A-41BA-AC62-75EB95E8A1B8}" type="datetimeFigureOut">
              <a:rPr lang="pl-PL" smtClean="0"/>
              <a:t>04.03.2024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6B17A17-DB54-B3A5-A192-A9B066B8D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06D38AD-0E8C-C266-853C-1C5080EDB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AC0F8-1F68-4577-A6BE-BC795FAEC5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255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D04C53-798C-A468-1019-5199A4516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F3BF7EA-8B91-9AA2-FCCA-FF979D622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FF1209C-A5CD-F2A7-3876-70B9509F8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A95DF56-68EF-045D-1E2F-9B1A804E6E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408F9F6-C43C-73CA-751C-FEC2ECE66F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CF067E0-991B-FD6D-EE03-C5ED9FD3D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A3EE-4D5A-41BA-AC62-75EB95E8A1B8}" type="datetimeFigureOut">
              <a:rPr lang="pl-PL" smtClean="0"/>
              <a:t>04.03.2024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40292334-81AD-BC60-932F-3DA42222B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A7AA8DD-B5F6-084B-7046-BF7BDDCBF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AC0F8-1F68-4577-A6BE-BC795FAEC5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815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FD5674-D1FA-F5F1-46D0-948A80011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A443659-0FB1-619C-2779-23D8FAD24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A3EE-4D5A-41BA-AC62-75EB95E8A1B8}" type="datetimeFigureOut">
              <a:rPr lang="pl-PL" smtClean="0"/>
              <a:t>04.03.2024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03CE708-AFB3-8671-569C-AFD8822A6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ECEADEC-3C52-F5CA-6D32-998A621A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AC0F8-1F68-4577-A6BE-BC795FAEC5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87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8223103-818A-AD65-E10B-6F46BDC94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A3EE-4D5A-41BA-AC62-75EB95E8A1B8}" type="datetimeFigureOut">
              <a:rPr lang="pl-PL" smtClean="0"/>
              <a:t>04.03.2024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05BA034-0761-3B48-499B-6866224BD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4C207C3-ABCB-B2E4-58E9-D78B859E3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AC0F8-1F68-4577-A6BE-BC795FAEC5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0622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2EEE77-4B7F-6FAF-B0C7-A170D45C5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752CC63-17E7-9308-9766-0D2F61AF2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1E83633-85D5-1687-4FA5-68E84F4E5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9B8A71F-19CC-2A81-F7A3-7116A19FB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A3EE-4D5A-41BA-AC62-75EB95E8A1B8}" type="datetimeFigureOut">
              <a:rPr lang="pl-PL" smtClean="0"/>
              <a:t>04.03.2024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8EBB6BF-EAAC-0C97-CCB8-834FC1D62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415F5D9-3CC8-2B4F-3E40-3D9259CA6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AC0F8-1F68-4577-A6BE-BC795FAEC5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879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E0AB6D-15FB-A473-4C3E-315EE9124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C6A58B4-9D79-DE7F-C545-108A6BD9E8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30BA982-2915-4CB4-5022-60597B6E1A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90E6EF6-912B-7EBF-C47B-0A067256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A3EE-4D5A-41BA-AC62-75EB95E8A1B8}" type="datetimeFigureOut">
              <a:rPr lang="pl-PL" smtClean="0"/>
              <a:t>04.03.2024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362AFCF-E13E-A6FD-1C00-B7D73096A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CF89118-22FC-E12E-EDA6-800705ECB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AC0F8-1F68-4577-A6BE-BC795FAEC5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7006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ED528AA-D6F8-783F-8C62-547B39482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F1CDD97-C950-C171-9099-3449C5A06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91B61CD-808A-2233-7159-A601EB22E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CA3EE-4D5A-41BA-AC62-75EB95E8A1B8}" type="datetimeFigureOut">
              <a:rPr lang="pl-PL" smtClean="0"/>
              <a:t>04.03.2024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C93A4D3-85A3-8CB3-CB16-339FC78CA4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2BE25C3-AD3B-D409-BDB7-78E58791C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AC0F8-1F68-4577-A6BE-BC795FAEC5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847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A668404-E5C0-3E4C-A2D0-E942BC8276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127" y="607995"/>
            <a:ext cx="10971684" cy="474617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>
            <a:spAutoFit/>
          </a:bodyPr>
          <a:lstStyle/>
          <a:p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21710C6-EF11-E6AE-0A38-194DA7CDCEE3}"/>
              </a:ext>
            </a:extLst>
          </p:cNvPr>
          <p:cNvSpPr txBox="1"/>
          <p:nvPr/>
        </p:nvSpPr>
        <p:spPr>
          <a:xfrm>
            <a:off x="609127" y="1603964"/>
            <a:ext cx="10971684" cy="4626415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633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F99A5AA-3C3A-4F35-F96F-BCBC5ED484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562" y="1604399"/>
            <a:ext cx="10971684" cy="3976818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02530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0" marR="0" indent="0" algn="ctr" rtl="0" hangingPunct="0">
        <a:lnSpc>
          <a:spcPct val="100000"/>
        </a:lnSpc>
        <a:spcBef>
          <a:spcPts val="0"/>
        </a:spcBef>
        <a:spcAft>
          <a:spcPts val="0"/>
        </a:spcAft>
        <a:tabLst/>
        <a:defRPr lang="pl-PL" sz="3084" b="0" i="0" u="none" strike="noStrike" kern="1200" cap="none" spc="0" baseline="0">
          <a:ln>
            <a:noFill/>
          </a:ln>
          <a:solidFill>
            <a:srgbClr val="3A8C93"/>
          </a:solidFill>
          <a:highlight>
            <a:scrgbClr r="0" g="0" b="0">
              <a:alpha val="0"/>
            </a:scrgbClr>
          </a:highlight>
          <a:latin typeface="Noto Sans" pitchFamily="34"/>
        </a:defRPr>
      </a:lvl1pPr>
    </p:titleStyle>
    <p:bodyStyle>
      <a:lvl1pPr marL="0" marR="0" indent="0" rtl="0" hangingPunct="0">
        <a:spcBef>
          <a:spcPts val="1278"/>
        </a:spcBef>
        <a:spcAft>
          <a:spcPts val="0"/>
        </a:spcAft>
        <a:tabLst/>
        <a:defRPr lang="pl-PL" sz="2903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Noto Sans" pitchFamily="34"/>
        </a:defRPr>
      </a:lvl1pPr>
      <a:lvl2pPr marL="622089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036815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451541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866268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1.jpg"/><Relationship Id="rId7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213E685A-D298-9F8A-3BA0-FBE635ED61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Freeform: Shape 11" descr="&quot;&quot;">
            <a:extLst>
              <a:ext uri="{FF2B5EF4-FFF2-40B4-BE49-F238E27FC236}">
                <a16:creationId xmlns:a16="http://schemas.microsoft.com/office/drawing/2014/main" id="{AC43987D-788F-8DF3-1228-8E63A683A0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241227" y="667345"/>
            <a:ext cx="1371600" cy="1032272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 descr="&quot;&quot;">
            <a:extLst>
              <a:ext uri="{FF2B5EF4-FFF2-40B4-BE49-F238E27FC236}">
                <a16:creationId xmlns:a16="http://schemas.microsoft.com/office/drawing/2014/main" id="{9B6AF1B7-D400-A603-4454-7BB24F739A6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2193132" y="1173957"/>
            <a:ext cx="483394" cy="48339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 descr="&quot;&quot;">
            <a:extLst>
              <a:ext uri="{FF2B5EF4-FFF2-40B4-BE49-F238E27FC236}">
                <a16:creationId xmlns:a16="http://schemas.microsoft.com/office/drawing/2014/main" id="{91D78840-ED54-85B4-1C2B-ACD34198B3D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9057085" y="1348979"/>
            <a:ext cx="515540" cy="51554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Freeform: Shape 17" descr="&quot;&quot;">
            <a:extLst>
              <a:ext uri="{FF2B5EF4-FFF2-40B4-BE49-F238E27FC236}">
                <a16:creationId xmlns:a16="http://schemas.microsoft.com/office/drawing/2014/main" id="{AF12D117-CDF8-0427-D7C1-A5D5764DE22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8541544" y="857250"/>
            <a:ext cx="2126456" cy="111085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Isosceles Triangle 19" descr="&quot;&quot;">
            <a:extLst>
              <a:ext uri="{FF2B5EF4-FFF2-40B4-BE49-F238E27FC236}">
                <a16:creationId xmlns:a16="http://schemas.microsoft.com/office/drawing/2014/main" id="{E1D99518-30BC-F230-F755-7402ECCF57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505701" y="5443538"/>
            <a:ext cx="1121569" cy="55721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Isosceles Triangle 21" descr="&quot;&quot;">
            <a:extLst>
              <a:ext uri="{FF2B5EF4-FFF2-40B4-BE49-F238E27FC236}">
                <a16:creationId xmlns:a16="http://schemas.microsoft.com/office/drawing/2014/main" id="{51FC6F1D-F9B6-559E-2ECA-8A2046DFFA5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227095" y="5697142"/>
            <a:ext cx="610791" cy="30360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E82B2A7-2FA7-9287-DE12-040E4E36C30A}"/>
              </a:ext>
            </a:extLst>
          </p:cNvPr>
          <p:cNvSpPr/>
          <p:nvPr/>
        </p:nvSpPr>
        <p:spPr>
          <a:xfrm>
            <a:off x="3359696" y="2126259"/>
            <a:ext cx="6552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alt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Grosikowa gazetka nr 06/2024 </a:t>
            </a:r>
            <a:endParaRPr lang="pl-PL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/>
            </a:endParaRPr>
          </a:p>
        </p:txBody>
      </p:sp>
      <p:pic>
        <p:nvPicPr>
          <p:cNvPr id="20490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6BF321BE-E655-A73A-F86A-E08C5695D1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8195" y="972741"/>
            <a:ext cx="2287191" cy="689372"/>
          </a:xfrm>
        </p:spPr>
      </p:pic>
      <p:pic>
        <p:nvPicPr>
          <p:cNvPr id="20491" name="Picture 2" descr="C:\Users\fmp\Documents\GROSIKI\GROSIK 2013\A Grosik PZU 2013-14\Grosikowe karty\01.png">
            <a:extLst>
              <a:ext uri="{FF2B5EF4-FFF2-40B4-BE49-F238E27FC236}">
                <a16:creationId xmlns:a16="http://schemas.microsoft.com/office/drawing/2014/main" id="{681C2CA8-FC1D-CE73-7FDA-78AF5EA94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707" y="1662114"/>
            <a:ext cx="3499247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D93C94EF-7637-BE0E-8024-A434A4F52C62}"/>
              </a:ext>
            </a:extLst>
          </p:cNvPr>
          <p:cNvSpPr/>
          <p:nvPr/>
        </p:nvSpPr>
        <p:spPr>
          <a:xfrm>
            <a:off x="3794013" y="3320743"/>
            <a:ext cx="5719763" cy="22621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altLang="pl-PL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Szkoła Podstawowa w Cybince </a:t>
            </a:r>
          </a:p>
          <a:p>
            <a:pPr algn="ctr" defTabSz="6858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sz="2800" dirty="0">
                <a:solidFill>
                  <a:srgbClr val="002060"/>
                </a:solidFill>
                <a:latin typeface="Calibri" panose="020F0502020204030204"/>
                <a:cs typeface="Calibri"/>
              </a:rPr>
              <a:t>woj. lubuskie</a:t>
            </a:r>
          </a:p>
          <a:p>
            <a:pPr algn="ctr" defTabSz="6858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sz="2800" dirty="0">
                <a:solidFill>
                  <a:srgbClr val="002060"/>
                </a:solidFill>
                <a:latin typeface="Calibri" panose="020F0502020204030204"/>
                <a:cs typeface="Calibri"/>
              </a:rPr>
              <a:t>k</a:t>
            </a:r>
            <a:r>
              <a:rPr lang="pl-PL" sz="2800">
                <a:solidFill>
                  <a:srgbClr val="002060"/>
                </a:solidFill>
                <a:latin typeface="Calibri" panose="020F0502020204030204"/>
                <a:cs typeface="Calibri"/>
              </a:rPr>
              <a:t>lasa </a:t>
            </a:r>
            <a:r>
              <a:rPr lang="pl-PL" sz="2800" dirty="0">
                <a:solidFill>
                  <a:srgbClr val="002060"/>
                </a:solidFill>
                <a:latin typeface="Calibri" panose="020F0502020204030204"/>
                <a:cs typeface="Calibri"/>
              </a:rPr>
              <a:t>2a</a:t>
            </a:r>
          </a:p>
          <a:p>
            <a:pPr algn="ctr" defTabSz="6858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sz="2800" dirty="0">
                <a:solidFill>
                  <a:srgbClr val="002060"/>
                </a:solidFill>
                <a:latin typeface="Calibri" panose="020F0502020204030204"/>
                <a:cs typeface="Calibri"/>
              </a:rPr>
              <a:t>nauczyciel: Izabela Wojtkiewicz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4368255-396E-C702-AECB-1DD3EADF3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AC9A32B-9184-8093-1608-539025A87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04" y="-136124"/>
            <a:ext cx="4667436" cy="3846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F5927CF-884B-8994-71CD-34D5078F6C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4"/>
          <a:stretch/>
        </p:blipFill>
        <p:spPr>
          <a:xfrm>
            <a:off x="4051177" y="2237173"/>
            <a:ext cx="8140823" cy="4620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4488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F3C49CF-13F2-A351-3CB1-937DAFB66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AE64FE5-B4B9-5A4E-30A3-CA866DC4BF57}"/>
              </a:ext>
            </a:extLst>
          </p:cNvPr>
          <p:cNvSpPr txBox="1"/>
          <p:nvPr/>
        </p:nvSpPr>
        <p:spPr>
          <a:xfrm>
            <a:off x="676923" y="382414"/>
            <a:ext cx="1054445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rgbClr val="FFFF00"/>
                </a:solidFill>
              </a:rPr>
              <a:t>Odwiedzając planetę nie wypadało nie pochwalić się swoimi portfelami.</a:t>
            </a:r>
          </a:p>
          <a:p>
            <a:pPr algn="ctr"/>
            <a:r>
              <a:rPr lang="pl-PL" sz="3600" dirty="0">
                <a:solidFill>
                  <a:srgbClr val="FFFF00"/>
                </a:solidFill>
              </a:rPr>
              <a:t>Zrobiliśmy przy okazji wstęp do opisu przedmiotów.</a:t>
            </a:r>
            <a:endParaRPr lang="pl-PL" sz="36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7D9BDFA-EDB9-1CB1-7AE5-7A712FABB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723" y="2916651"/>
            <a:ext cx="6541081" cy="3830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5E8DEAA-B27C-2B23-BD02-380506559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0" y="2916651"/>
            <a:ext cx="5453974" cy="3941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6318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0AD481D-7F2B-F22F-5173-226A19BFC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2B7F390-F7D4-2299-D0CF-47E741A6A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8991"/>
            <a:ext cx="11174986" cy="6059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6299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889C4CC-0633-5251-9951-2752B7560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8" descr="Brak dostępnego opisu zdjęcia.">
            <a:extLst>
              <a:ext uri="{FF2B5EF4-FFF2-40B4-BE49-F238E27FC236}">
                <a16:creationId xmlns:a16="http://schemas.microsoft.com/office/drawing/2014/main" id="{E0069F97-436E-009E-F8A1-0F8C75A1D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05" b="98217" l="5918" r="95531">
                        <a14:foregroundMark x1="45894" y1="7301" x2="45894" y2="7301"/>
                        <a14:foregroundMark x1="79831" y1="15025" x2="45411" y2="3226"/>
                        <a14:foregroundMark x1="45411" y1="3226" x2="17633" y2="13497"/>
                        <a14:foregroundMark x1="17633" y1="13497" x2="7729" y2="38455"/>
                        <a14:foregroundMark x1="7729" y1="38455" x2="19203" y2="52632"/>
                        <a14:foregroundMark x1="19203" y1="52632" x2="61957" y2="59423"/>
                        <a14:foregroundMark x1="61957" y1="59423" x2="78502" y2="51019"/>
                        <a14:foregroundMark x1="78502" y1="51019" x2="80676" y2="19864"/>
                        <a14:foregroundMark x1="80676" y1="19864" x2="74034" y2="11290"/>
                        <a14:foregroundMark x1="50362" y1="3905" x2="28865" y2="4839"/>
                        <a14:foregroundMark x1="82609" y1="19100" x2="82609" y2="19100"/>
                        <a14:foregroundMark x1="85024" y1="20968" x2="85024" y2="20968"/>
                        <a14:foregroundMark x1="85024" y1="26570" x2="85024" y2="26570"/>
                        <a14:foregroundMark x1="84058" y1="23175" x2="82609" y2="41002"/>
                        <a14:foregroundMark x1="82609" y1="41002" x2="82005" y2="42445"/>
                        <a14:foregroundMark x1="84420" y1="24363" x2="82488" y2="42445"/>
                        <a14:foregroundMark x1="82488" y1="42445" x2="79227" y2="45246"/>
                        <a14:foregroundMark x1="52778" y1="14431" x2="26812" y2="21986"/>
                        <a14:foregroundMark x1="26812" y1="21986" x2="24517" y2="43124"/>
                        <a14:foregroundMark x1="24517" y1="43124" x2="39976" y2="54499"/>
                        <a14:foregroundMark x1="39976" y1="54499" x2="64251" y2="57046"/>
                        <a14:foregroundMark x1="64251" y1="57046" x2="77657" y2="43803"/>
                        <a14:foregroundMark x1="77657" y1="43803" x2="83575" y2="26146"/>
                        <a14:foregroundMark x1="83575" y1="26146" x2="63043" y2="13837"/>
                        <a14:foregroundMark x1="63043" y1="13837" x2="47585" y2="12903"/>
                        <a14:foregroundMark x1="23671" y1="34041" x2="23671" y2="34041"/>
                        <a14:foregroundMark x1="26812" y1="48642" x2="26812" y2="48642"/>
                        <a14:foregroundMark x1="27778" y1="46180" x2="27778" y2="46180"/>
                        <a14:foregroundMark x1="26449" y1="46180" x2="26449" y2="46180"/>
                        <a14:foregroundMark x1="28865" y1="48302" x2="28865" y2="48302"/>
                        <a14:foregroundMark x1="28502" y1="49576" x2="28502" y2="49576"/>
                        <a14:foregroundMark x1="35145" y1="68846" x2="33333" y2="75042"/>
                        <a14:foregroundMark x1="27174" y1="72835" x2="27174" y2="72835"/>
                        <a14:foregroundMark x1="42754" y1="61375" x2="53623" y2="76995"/>
                        <a14:foregroundMark x1="53623" y1="76995" x2="41304" y2="92105"/>
                        <a14:foregroundMark x1="41304" y1="92105" x2="39251" y2="65535"/>
                        <a14:foregroundMark x1="39251" y1="65535" x2="46256" y2="64771"/>
                        <a14:foregroundMark x1="28502" y1="89983" x2="28502" y2="89983"/>
                        <a14:foregroundMark x1="30314" y1="98387" x2="30314" y2="98387"/>
                        <a14:foregroundMark x1="5918" y1="15365" x2="5918" y2="15365"/>
                        <a14:foregroundMark x1="67029" y1="71902" x2="67029" y2="71902"/>
                        <a14:foregroundMark x1="95531" y1="55772" x2="95531" y2="55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42173" y="4740675"/>
            <a:ext cx="1591094" cy="17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DD246ED-DA38-1DD2-E317-744B7018EDDC}"/>
              </a:ext>
            </a:extLst>
          </p:cNvPr>
          <p:cNvSpPr txBox="1"/>
          <p:nvPr/>
        </p:nvSpPr>
        <p:spPr>
          <a:xfrm>
            <a:off x="-69540" y="73559"/>
            <a:ext cx="1226154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pl-P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 wszystkie zadania są dla nas łatwe…</a:t>
            </a:r>
          </a:p>
          <a:p>
            <a:pPr algn="ctr" rtl="0"/>
            <a:r>
              <a:rPr lang="pl-P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Trochę trudności przysporzyły nam  pojęcia: </a:t>
            </a:r>
          </a:p>
          <a:p>
            <a:pPr algn="ctr" rtl="0"/>
            <a:r>
              <a:rPr lang="pl-P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pensja, wynagrodzenie, gotówka, karta kredytowa, bankomat…</a:t>
            </a:r>
          </a:p>
          <a:p>
            <a:pPr algn="ctr" rtl="0"/>
            <a:r>
              <a:rPr lang="pl-P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Wspólnymi siłami jednak jakoś udało się nam stworzyć sensowne definicje.</a:t>
            </a:r>
            <a:br>
              <a:rPr lang="pl-P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nagrodę – gra stworzona dla wszystkich grosikowych podróżników </a:t>
            </a:r>
            <a:br>
              <a:rPr lang="pl-P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Learning </a:t>
            </a:r>
            <a:r>
              <a:rPr lang="pl-PL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Aps</a:t>
            </a:r>
            <a:r>
              <a:rPr lang="pl-P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368544EB-A23D-CA64-DFE3-2DFD8BFF88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2" r="17136"/>
          <a:stretch/>
        </p:blipFill>
        <p:spPr>
          <a:xfrm>
            <a:off x="2900877" y="2617135"/>
            <a:ext cx="7033236" cy="4318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1129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0D8EEC8-F449-58B2-FE24-9187B499D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2BCE9E7-27AA-C9CF-2A0B-B5BBC351D9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8" b="17670"/>
          <a:stretch/>
        </p:blipFill>
        <p:spPr>
          <a:xfrm>
            <a:off x="31571" y="0"/>
            <a:ext cx="3688174" cy="6584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1474E66-B174-D0F7-3EC0-D60634B90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16" y="2293965"/>
            <a:ext cx="7841564" cy="4564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3DDD639-3F4D-EF72-BBB7-EC507B804C31}"/>
              </a:ext>
            </a:extLst>
          </p:cNvPr>
          <p:cNvSpPr txBox="1"/>
          <p:nvPr/>
        </p:nvSpPr>
        <p:spPr>
          <a:xfrm>
            <a:off x="3622089" y="546818"/>
            <a:ext cx="85073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rgbClr val="FFFF00"/>
                </a:solidFill>
              </a:rPr>
              <a:t>Na planecie PORTFELIK pochyliliśmy się nad zagadnieniem karty kredytowej…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229743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096C77A-66FE-1FE4-BD5D-6812687D9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56713AC-BD82-2C88-AFD7-E89DBD680B83}"/>
              </a:ext>
            </a:extLst>
          </p:cNvPr>
          <p:cNvSpPr txBox="1"/>
          <p:nvPr/>
        </p:nvSpPr>
        <p:spPr>
          <a:xfrm>
            <a:off x="177552" y="40615"/>
            <a:ext cx="1021819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rgbClr val="FFFF00"/>
                </a:solidFill>
              </a:rPr>
              <a:t>Poszczególne składowe karty zostały przyporządkowane we właściwe miejsca i już wszystko jasne, ale… </a:t>
            </a:r>
          </a:p>
          <a:p>
            <a:pPr algn="ctr"/>
            <a:r>
              <a:rPr lang="pl-PL" sz="3600" dirty="0">
                <a:solidFill>
                  <a:srgbClr val="FFFF00"/>
                </a:solidFill>
              </a:rPr>
              <a:t>W jaki sposób korzystać BEZPIECZNIE z karty?</a:t>
            </a:r>
            <a:endParaRPr lang="pl-PL" sz="3600" dirty="0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06D8B6C-BE8B-4591-347D-FF6096E3229D}"/>
              </a:ext>
            </a:extLst>
          </p:cNvPr>
          <p:cNvSpPr txBox="1"/>
          <p:nvPr/>
        </p:nvSpPr>
        <p:spPr>
          <a:xfrm>
            <a:off x="296661" y="2672486"/>
            <a:ext cx="118953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rgbClr val="FFFF00"/>
                </a:solidFill>
              </a:rPr>
              <a:t>O tym rozmawialiśmy z rodzicami, a później wymienialiśmy się informacjami w klasie… o kartach wiemy już chyba wszystko.</a:t>
            </a:r>
            <a:endParaRPr lang="pl-PL" sz="3600" dirty="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E1A220DE-285B-F77D-346D-C793EA1AFF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" t="25428" r="24714" b="6142"/>
          <a:stretch/>
        </p:blipFill>
        <p:spPr>
          <a:xfrm>
            <a:off x="4074850" y="3853599"/>
            <a:ext cx="7981026" cy="2963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7024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7F9224B-0AF9-B837-8C64-BCE6943BD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6AFE3B1-8F6C-C6CF-914B-BB8D73F47551}"/>
              </a:ext>
            </a:extLst>
          </p:cNvPr>
          <p:cNvSpPr txBox="1"/>
          <p:nvPr/>
        </p:nvSpPr>
        <p:spPr>
          <a:xfrm>
            <a:off x="177552" y="329478"/>
            <a:ext cx="102181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rgbClr val="FFFF00"/>
                </a:solidFill>
              </a:rPr>
              <a:t>Na planecie PORTFELIK rozmawiamy o sposobach zarabiania pieniędzy oraz o tym, czy za każdą pracę trzeba spodziewać się zapłaty?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D3EAC98A-629D-6FEF-0058-B17E76B4A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415" y="2413281"/>
            <a:ext cx="9851498" cy="4444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4189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FC34F02-8C55-C360-24EB-283A67F43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A7D0443-0928-6856-CA0A-AFD96BA0C1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3"/>
          <a:stretch/>
        </p:blipFill>
        <p:spPr>
          <a:xfrm>
            <a:off x="6096000" y="2572611"/>
            <a:ext cx="6096000" cy="4285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777676C-E7A2-576F-C5C9-F6BCAFC74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00" y="346228"/>
            <a:ext cx="6288001" cy="3844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C022700-1083-F301-77B1-988E1C930157}"/>
              </a:ext>
            </a:extLst>
          </p:cNvPr>
          <p:cNvSpPr txBox="1"/>
          <p:nvPr/>
        </p:nvSpPr>
        <p:spPr>
          <a:xfrm>
            <a:off x="5823752" y="836266"/>
            <a:ext cx="61788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rgbClr val="FFFF00"/>
                </a:solidFill>
              </a:rPr>
              <a:t>Oj, toczyła się tu mocna dyskusja…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3405351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0FFE210-D5F1-CC77-E20A-F34D7D2A2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07BE3E6-1C08-96B7-C8A0-13E8CFDE9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009" y="1784412"/>
            <a:ext cx="8954991" cy="4986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B10E8D2-C69B-00E7-A3B5-06CFE79267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9" b="8472"/>
          <a:stretch/>
        </p:blipFill>
        <p:spPr>
          <a:xfrm>
            <a:off x="39680" y="0"/>
            <a:ext cx="3351590" cy="5958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5EAE13D-8D2D-D3F0-A208-C1A56EC5DA43}"/>
              </a:ext>
            </a:extLst>
          </p:cNvPr>
          <p:cNvSpPr txBox="1"/>
          <p:nvPr/>
        </p:nvSpPr>
        <p:spPr>
          <a:xfrm>
            <a:off x="3006570" y="86974"/>
            <a:ext cx="9145749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rgbClr val="FFFF00"/>
                </a:solidFill>
              </a:rPr>
              <a:t>Słuchając wypowiedzi uczniów samoistnie nasunęło się pytanie: </a:t>
            </a:r>
            <a:br>
              <a:rPr lang="pl-PL" sz="3600" dirty="0">
                <a:solidFill>
                  <a:srgbClr val="FFFF00"/>
                </a:solidFill>
              </a:rPr>
            </a:br>
            <a:r>
              <a:rPr lang="pl-PL" sz="3600" b="1" dirty="0">
                <a:solidFill>
                  <a:srgbClr val="FFFF00"/>
                </a:solidFill>
              </a:rPr>
              <a:t>S</a:t>
            </a:r>
            <a:r>
              <a:rPr lang="pl-PL" sz="3600" b="1" i="1" dirty="0">
                <a:solidFill>
                  <a:srgbClr val="FFFF00"/>
                </a:solidFill>
              </a:rPr>
              <a:t>kąd wy, jako dzieci bierzecie pieniądze?</a:t>
            </a:r>
          </a:p>
          <a:p>
            <a:pPr algn="ctr"/>
            <a:r>
              <a:rPr lang="pl-PL" sz="3600" b="1" i="1" dirty="0">
                <a:solidFill>
                  <a:srgbClr val="FFFF00"/>
                </a:solidFill>
              </a:rPr>
              <a:t> </a:t>
            </a:r>
            <a:endParaRPr lang="pl-PL" sz="3600" b="1" i="1" dirty="0"/>
          </a:p>
        </p:txBody>
      </p:sp>
    </p:spTree>
    <p:extLst>
      <p:ext uri="{BB962C8B-B14F-4D97-AF65-F5344CB8AC3E}">
        <p14:creationId xmlns:p14="http://schemas.microsoft.com/office/powerpoint/2010/main" val="4078165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C75C867-77C4-2790-1EBD-FD133C703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CFDD5BC-01BB-2D2F-BE71-C519B9657F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27136" b="52831"/>
          <a:stretch/>
        </p:blipFill>
        <p:spPr>
          <a:xfrm>
            <a:off x="3497802" y="1257527"/>
            <a:ext cx="5584054" cy="2802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34EE319-3B8B-E50A-47A6-5377BE6CD8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t="42194"/>
          <a:stretch/>
        </p:blipFill>
        <p:spPr>
          <a:xfrm>
            <a:off x="106532" y="4314064"/>
            <a:ext cx="5687015" cy="2376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F6037F3-85AD-FD75-8A43-9ADE62CC1BBD}"/>
              </a:ext>
            </a:extLst>
          </p:cNvPr>
          <p:cNvSpPr txBox="1"/>
          <p:nvPr/>
        </p:nvSpPr>
        <p:spPr>
          <a:xfrm>
            <a:off x="106532" y="294729"/>
            <a:ext cx="120854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rgbClr val="FFFF00"/>
                </a:solidFill>
              </a:rPr>
              <a:t>Czas na pracę indywidualną – kilka pytań co do obowiązków, kieszonkowego oraz planów na przyszłość…</a:t>
            </a:r>
            <a:endParaRPr lang="pl-PL" sz="3200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DC3D49F9-6D2B-07AA-10C4-0ADB05089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559" y="4125214"/>
            <a:ext cx="4734429" cy="2667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83355DF-E150-1B09-FDC5-305D9EC668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352" b="74352" l="32396" r="81302">
                        <a14:foregroundMark x1="33126" y1="50328" x2="31042" y2="54444"/>
                        <a14:foregroundMark x1="31042" y1="54444" x2="31094" y2="63981"/>
                        <a14:foregroundMark x1="31094" y1="63981" x2="33125" y2="70741"/>
                        <a14:foregroundMark x1="33125" y1="70741" x2="37552" y2="76204"/>
                        <a14:foregroundMark x1="37552" y1="76204" x2="47960" y2="74448"/>
                        <a14:foregroundMark x1="60614" y1="75263" x2="66250" y2="76204"/>
                        <a14:foregroundMark x1="66250" y1="76204" x2="79271" y2="70833"/>
                        <a14:foregroundMark x1="79271" y1="70833" x2="82396" y2="61667"/>
                        <a14:foregroundMark x1="82396" y1="61667" x2="81823" y2="50463"/>
                        <a14:foregroundMark x1="81823" y1="50463" x2="76667" y2="42963"/>
                        <a14:foregroundMark x1="76667" y1="42963" x2="65052" y2="37593"/>
                        <a14:foregroundMark x1="48232" y1="43057" x2="34424" y2="47542"/>
                        <a14:foregroundMark x1="65052" y1="37593" x2="56260" y2="40449"/>
                        <a14:foregroundMark x1="51042" y1="57500" x2="51042" y2="57500"/>
                        <a14:foregroundMark x1="37813" y1="54907" x2="60104" y2="51759"/>
                        <a14:foregroundMark x1="60104" y1="51759" x2="74688" y2="53241"/>
                        <a14:foregroundMark x1="74688" y1="53241" x2="70938" y2="62130"/>
                        <a14:foregroundMark x1="70938" y1="62130" x2="38125" y2="59444"/>
                        <a14:foregroundMark x1="38125" y1="59444" x2="37865" y2="54352"/>
                        <a14:foregroundMark x1="53906" y1="54074" x2="60417" y2="52500"/>
                        <a14:foregroundMark x1="60417" y1="52500" x2="72969" y2="54167"/>
                        <a14:foregroundMark x1="72969" y1="54167" x2="69427" y2="60741"/>
                        <a14:foregroundMark x1="69427" y1="60741" x2="55000" y2="59352"/>
                        <a14:foregroundMark x1="55000" y1="59352" x2="51458" y2="56111"/>
                        <a14:foregroundMark x1="51458" y1="56111" x2="55156" y2="52963"/>
                        <a14:foregroundMark x1="55156" y1="52963" x2="57292" y2="53333"/>
                        <a14:foregroundMark x1="48073" y1="62130" x2="55625" y2="60741"/>
                        <a14:foregroundMark x1="55625" y1="60741" x2="56510" y2="60741"/>
                        <a14:foregroundMark x1="66823" y1="54537" x2="68281" y2="61111"/>
                        <a14:foregroundMark x1="79531" y1="48796" x2="81302" y2="65093"/>
                        <a14:foregroundMark x1="81302" y1="65093" x2="80833" y2="68241"/>
                        <a14:foregroundMark x1="75573" y1="56852" x2="76458" y2="59259"/>
                        <a14:foregroundMark x1="66771" y1="43333" x2="70729" y2="51389"/>
                        <a14:foregroundMark x1="70729" y1="51389" x2="71146" y2="51944"/>
                        <a14:foregroundMark x1="45938" y1="47593" x2="61771" y2="45185"/>
                        <a14:foregroundMark x1="61771" y1="45185" x2="47708" y2="49907"/>
                        <a14:foregroundMark x1="47708" y1="49907" x2="45313" y2="49167"/>
                        <a14:foregroundMark x1="74688" y1="52130" x2="76302" y2="60185"/>
                        <a14:foregroundMark x1="76302" y1="60185" x2="73698" y2="61389"/>
                        <a14:foregroundMark x1="48125" y1="52778" x2="52552" y2="52130"/>
                        <a14:backgroundMark x1="50729" y1="42222" x2="55260" y2="41204"/>
                        <a14:backgroundMark x1="32500" y1="49352" x2="33698" y2="48241"/>
                        <a14:backgroundMark x1="49740" y1="42315" x2="50365" y2="42500"/>
                        <a14:backgroundMark x1="49167" y1="42963" x2="49896" y2="42870"/>
                        <a14:backgroundMark x1="55365" y1="41019" x2="56198" y2="40648"/>
                        <a14:backgroundMark x1="48698" y1="74537" x2="53385" y2="73056"/>
                        <a14:backgroundMark x1="53385" y1="73056" x2="60417" y2="75741"/>
                        <a14:backgroundMark x1="48854" y1="74444" x2="48073" y2="74722"/>
                        <a14:backgroundMark x1="33802" y1="47593" x2="34635" y2="46759"/>
                        <a14:backgroundMark x1="49010" y1="42963" x2="49427" y2="42963"/>
                        <a14:backgroundMark x1="56406" y1="40093" x2="56302" y2="40556"/>
                        <a14:backgroundMark x1="48646" y1="42222" x2="49427" y2="42870"/>
                      </a14:backgroundRemoval>
                    </a14:imgEffect>
                  </a14:imgLayer>
                </a14:imgProps>
              </a:ext>
            </a:extLst>
          </a:blip>
          <a:srcRect l="29636" t="35211" r="16408" b="21213"/>
          <a:stretch/>
        </p:blipFill>
        <p:spPr>
          <a:xfrm rot="19732147">
            <a:off x="601959" y="2587492"/>
            <a:ext cx="2246050" cy="102035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D338468-6CE2-E6C8-C58C-FC45855A72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352" b="74352" l="32396" r="81302">
                        <a14:foregroundMark x1="33126" y1="50328" x2="31042" y2="54444"/>
                        <a14:foregroundMark x1="31042" y1="54444" x2="31094" y2="63981"/>
                        <a14:foregroundMark x1="31094" y1="63981" x2="33125" y2="70741"/>
                        <a14:foregroundMark x1="33125" y1="70741" x2="37552" y2="76204"/>
                        <a14:foregroundMark x1="37552" y1="76204" x2="47960" y2="74448"/>
                        <a14:foregroundMark x1="60614" y1="75263" x2="66250" y2="76204"/>
                        <a14:foregroundMark x1="66250" y1="76204" x2="79271" y2="70833"/>
                        <a14:foregroundMark x1="79271" y1="70833" x2="82396" y2="61667"/>
                        <a14:foregroundMark x1="82396" y1="61667" x2="81823" y2="50463"/>
                        <a14:foregroundMark x1="81823" y1="50463" x2="76667" y2="42963"/>
                        <a14:foregroundMark x1="76667" y1="42963" x2="65052" y2="37593"/>
                        <a14:foregroundMark x1="48232" y1="43057" x2="34424" y2="47542"/>
                        <a14:foregroundMark x1="65052" y1="37593" x2="56260" y2="40449"/>
                        <a14:foregroundMark x1="51042" y1="57500" x2="51042" y2="57500"/>
                        <a14:foregroundMark x1="37813" y1="54907" x2="60104" y2="51759"/>
                        <a14:foregroundMark x1="60104" y1="51759" x2="74688" y2="53241"/>
                        <a14:foregroundMark x1="74688" y1="53241" x2="70938" y2="62130"/>
                        <a14:foregroundMark x1="70938" y1="62130" x2="38125" y2="59444"/>
                        <a14:foregroundMark x1="38125" y1="59444" x2="37865" y2="54352"/>
                        <a14:foregroundMark x1="53906" y1="54074" x2="60417" y2="52500"/>
                        <a14:foregroundMark x1="60417" y1="52500" x2="72969" y2="54167"/>
                        <a14:foregroundMark x1="72969" y1="54167" x2="69427" y2="60741"/>
                        <a14:foregroundMark x1="69427" y1="60741" x2="55000" y2="59352"/>
                        <a14:foregroundMark x1="55000" y1="59352" x2="51458" y2="56111"/>
                        <a14:foregroundMark x1="51458" y1="56111" x2="55156" y2="52963"/>
                        <a14:foregroundMark x1="55156" y1="52963" x2="57292" y2="53333"/>
                        <a14:foregroundMark x1="48073" y1="62130" x2="55625" y2="60741"/>
                        <a14:foregroundMark x1="55625" y1="60741" x2="56510" y2="60741"/>
                        <a14:foregroundMark x1="66823" y1="54537" x2="68281" y2="61111"/>
                        <a14:foregroundMark x1="79531" y1="48796" x2="81302" y2="65093"/>
                        <a14:foregroundMark x1="81302" y1="65093" x2="80833" y2="68241"/>
                        <a14:foregroundMark x1="75573" y1="56852" x2="76458" y2="59259"/>
                        <a14:foregroundMark x1="66771" y1="43333" x2="70729" y2="51389"/>
                        <a14:foregroundMark x1="70729" y1="51389" x2="71146" y2="51944"/>
                        <a14:foregroundMark x1="45938" y1="47593" x2="61771" y2="45185"/>
                        <a14:foregroundMark x1="61771" y1="45185" x2="47708" y2="49907"/>
                        <a14:foregroundMark x1="47708" y1="49907" x2="45313" y2="49167"/>
                        <a14:foregroundMark x1="74688" y1="52130" x2="76302" y2="60185"/>
                        <a14:foregroundMark x1="76302" y1="60185" x2="73698" y2="61389"/>
                        <a14:foregroundMark x1="48125" y1="52778" x2="52552" y2="52130"/>
                        <a14:backgroundMark x1="50729" y1="42222" x2="55260" y2="41204"/>
                        <a14:backgroundMark x1="32500" y1="49352" x2="33698" y2="48241"/>
                        <a14:backgroundMark x1="49740" y1="42315" x2="50365" y2="42500"/>
                        <a14:backgroundMark x1="49167" y1="42963" x2="49896" y2="42870"/>
                        <a14:backgroundMark x1="55365" y1="41019" x2="56198" y2="40648"/>
                        <a14:backgroundMark x1="48698" y1="74537" x2="53385" y2="73056"/>
                        <a14:backgroundMark x1="53385" y1="73056" x2="60417" y2="75741"/>
                        <a14:backgroundMark x1="48854" y1="74444" x2="48073" y2="74722"/>
                        <a14:backgroundMark x1="33802" y1="47593" x2="34635" y2="46759"/>
                        <a14:backgroundMark x1="49010" y1="42963" x2="49427" y2="42963"/>
                        <a14:backgroundMark x1="56406" y1="40093" x2="56302" y2="40556"/>
                        <a14:backgroundMark x1="48646" y1="42222" x2="49427" y2="42870"/>
                      </a14:backgroundRemoval>
                    </a14:imgEffect>
                  </a14:imgLayer>
                </a14:imgProps>
              </a:ext>
            </a:extLst>
          </a:blip>
          <a:srcRect l="29636" t="35211" r="16408" b="21213"/>
          <a:stretch/>
        </p:blipFill>
        <p:spPr>
          <a:xfrm rot="19732147">
            <a:off x="9327708" y="2532685"/>
            <a:ext cx="2246050" cy="102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68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763A7D2A-1497-7DD6-408D-37F1BA52D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 descr="Znalezione obrazy dla zapytania od grosika do złotówki planeta portfelik">
            <a:extLst>
              <a:ext uri="{FF2B5EF4-FFF2-40B4-BE49-F238E27FC236}">
                <a16:creationId xmlns:a16="http://schemas.microsoft.com/office/drawing/2014/main" id="{B702B122-4639-362C-4704-914A24A63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4" t="39656" r="34902" b="18918"/>
          <a:stretch/>
        </p:blipFill>
        <p:spPr bwMode="auto">
          <a:xfrm flipH="1">
            <a:off x="4305674" y="4073363"/>
            <a:ext cx="1926449" cy="20433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135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BDDA438-5415-494D-00BF-10000D713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8ADD0C3-A199-8037-A2D6-1FA0603A6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17"/>
            <a:ext cx="5116211" cy="3237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9DDACD1-3860-A10C-D1B8-248407249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7" y="4350885"/>
            <a:ext cx="5921406" cy="2399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6972FC3-C9A0-1FBF-E0EF-237B6572D4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622" y="0"/>
            <a:ext cx="6096000" cy="2988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54D343C-86FD-E2B1-6C3D-85AA8F9A3E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88469"/>
            <a:ext cx="6096000" cy="3792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8FE25048-80F4-3E5B-DC0F-61CB46B3C6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52" b="74352" l="32396" r="81302">
                        <a14:foregroundMark x1="33126" y1="50328" x2="31042" y2="54444"/>
                        <a14:foregroundMark x1="31042" y1="54444" x2="31094" y2="63981"/>
                        <a14:foregroundMark x1="31094" y1="63981" x2="33125" y2="70741"/>
                        <a14:foregroundMark x1="33125" y1="70741" x2="37552" y2="76204"/>
                        <a14:foregroundMark x1="37552" y1="76204" x2="47960" y2="74448"/>
                        <a14:foregroundMark x1="60614" y1="75263" x2="66250" y2="76204"/>
                        <a14:foregroundMark x1="66250" y1="76204" x2="79271" y2="70833"/>
                        <a14:foregroundMark x1="79271" y1="70833" x2="82396" y2="61667"/>
                        <a14:foregroundMark x1="82396" y1="61667" x2="81823" y2="50463"/>
                        <a14:foregroundMark x1="81823" y1="50463" x2="76667" y2="42963"/>
                        <a14:foregroundMark x1="76667" y1="42963" x2="65052" y2="37593"/>
                        <a14:foregroundMark x1="48232" y1="43057" x2="34424" y2="47542"/>
                        <a14:foregroundMark x1="65052" y1="37593" x2="56260" y2="40449"/>
                        <a14:foregroundMark x1="51042" y1="57500" x2="51042" y2="57500"/>
                        <a14:foregroundMark x1="37813" y1="54907" x2="60104" y2="51759"/>
                        <a14:foregroundMark x1="60104" y1="51759" x2="74688" y2="53241"/>
                        <a14:foregroundMark x1="74688" y1="53241" x2="70938" y2="62130"/>
                        <a14:foregroundMark x1="70938" y1="62130" x2="38125" y2="59444"/>
                        <a14:foregroundMark x1="38125" y1="59444" x2="37865" y2="54352"/>
                        <a14:foregroundMark x1="53906" y1="54074" x2="60417" y2="52500"/>
                        <a14:foregroundMark x1="60417" y1="52500" x2="72969" y2="54167"/>
                        <a14:foregroundMark x1="72969" y1="54167" x2="69427" y2="60741"/>
                        <a14:foregroundMark x1="69427" y1="60741" x2="55000" y2="59352"/>
                        <a14:foregroundMark x1="55000" y1="59352" x2="51458" y2="56111"/>
                        <a14:foregroundMark x1="51458" y1="56111" x2="55156" y2="52963"/>
                        <a14:foregroundMark x1="55156" y1="52963" x2="57292" y2="53333"/>
                        <a14:foregroundMark x1="48073" y1="62130" x2="55625" y2="60741"/>
                        <a14:foregroundMark x1="55625" y1="60741" x2="56510" y2="60741"/>
                        <a14:foregroundMark x1="66823" y1="54537" x2="68281" y2="61111"/>
                        <a14:foregroundMark x1="79531" y1="48796" x2="81302" y2="65093"/>
                        <a14:foregroundMark x1="81302" y1="65093" x2="80833" y2="68241"/>
                        <a14:foregroundMark x1="75573" y1="56852" x2="76458" y2="59259"/>
                        <a14:foregroundMark x1="66771" y1="43333" x2="70729" y2="51389"/>
                        <a14:foregroundMark x1="70729" y1="51389" x2="71146" y2="51944"/>
                        <a14:foregroundMark x1="45938" y1="47593" x2="61771" y2="45185"/>
                        <a14:foregroundMark x1="61771" y1="45185" x2="47708" y2="49907"/>
                        <a14:foregroundMark x1="47708" y1="49907" x2="45313" y2="49167"/>
                        <a14:foregroundMark x1="74688" y1="52130" x2="76302" y2="60185"/>
                        <a14:foregroundMark x1="76302" y1="60185" x2="73698" y2="61389"/>
                        <a14:foregroundMark x1="48125" y1="52778" x2="52552" y2="52130"/>
                        <a14:backgroundMark x1="50729" y1="42222" x2="55260" y2="41204"/>
                        <a14:backgroundMark x1="32500" y1="49352" x2="33698" y2="48241"/>
                        <a14:backgroundMark x1="49740" y1="42315" x2="50365" y2="42500"/>
                        <a14:backgroundMark x1="49167" y1="42963" x2="49896" y2="42870"/>
                        <a14:backgroundMark x1="55365" y1="41019" x2="56198" y2="40648"/>
                        <a14:backgroundMark x1="48698" y1="74537" x2="53385" y2="73056"/>
                        <a14:backgroundMark x1="53385" y1="73056" x2="60417" y2="75741"/>
                        <a14:backgroundMark x1="48854" y1="74444" x2="48073" y2="74722"/>
                        <a14:backgroundMark x1="33802" y1="47593" x2="34635" y2="46759"/>
                        <a14:backgroundMark x1="49010" y1="42963" x2="49427" y2="42963"/>
                        <a14:backgroundMark x1="56406" y1="40093" x2="56302" y2="40556"/>
                        <a14:backgroundMark x1="48646" y1="42222" x2="49427" y2="42870"/>
                      </a14:backgroundRemoval>
                    </a14:imgEffect>
                  </a14:imgLayer>
                </a14:imgProps>
              </a:ext>
            </a:extLst>
          </a:blip>
          <a:srcRect l="29636" t="35211" r="16408" b="21213"/>
          <a:stretch/>
        </p:blipFill>
        <p:spPr>
          <a:xfrm rot="20594258">
            <a:off x="2921396" y="2961320"/>
            <a:ext cx="2570912" cy="116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02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A857DB6-6925-64E2-9AC1-35C5AD92D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B4EAFEE-9CEA-DCF1-DA0B-7FE2E53EA4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640" r="25291" b="15341"/>
          <a:stretch/>
        </p:blipFill>
        <p:spPr>
          <a:xfrm>
            <a:off x="0" y="0"/>
            <a:ext cx="4829733" cy="3000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B34BFB4-63A5-70E5-649F-CF1B054987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5" b="47326"/>
          <a:stretch/>
        </p:blipFill>
        <p:spPr>
          <a:xfrm>
            <a:off x="66722" y="2813111"/>
            <a:ext cx="4696287" cy="1231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11C5A18-7799-7386-BB2B-A3124CB5EF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75" b="20183"/>
          <a:stretch/>
        </p:blipFill>
        <p:spPr>
          <a:xfrm>
            <a:off x="5129674" y="4032202"/>
            <a:ext cx="6995604" cy="2852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1C3B8FA-2171-412C-D896-3A6D3FE577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82" y="53614"/>
            <a:ext cx="5508174" cy="3991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7BA3663-C3BE-C30F-DA77-87A8377E77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3" y="4396187"/>
            <a:ext cx="4809169" cy="2254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1B7D184B-48F1-55EB-1B29-76B87EC87DA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352" b="74352" l="32396" r="81302">
                        <a14:foregroundMark x1="33126" y1="50328" x2="31042" y2="54444"/>
                        <a14:foregroundMark x1="31042" y1="54444" x2="31094" y2="63981"/>
                        <a14:foregroundMark x1="31094" y1="63981" x2="33125" y2="70741"/>
                        <a14:foregroundMark x1="33125" y1="70741" x2="37552" y2="76204"/>
                        <a14:foregroundMark x1="37552" y1="76204" x2="47960" y2="74448"/>
                        <a14:foregroundMark x1="60614" y1="75263" x2="66250" y2="76204"/>
                        <a14:foregroundMark x1="66250" y1="76204" x2="79271" y2="70833"/>
                        <a14:foregroundMark x1="79271" y1="70833" x2="82396" y2="61667"/>
                        <a14:foregroundMark x1="82396" y1="61667" x2="81823" y2="50463"/>
                        <a14:foregroundMark x1="81823" y1="50463" x2="76667" y2="42963"/>
                        <a14:foregroundMark x1="76667" y1="42963" x2="65052" y2="37593"/>
                        <a14:foregroundMark x1="48232" y1="43057" x2="34424" y2="47542"/>
                        <a14:foregroundMark x1="65052" y1="37593" x2="56260" y2="40449"/>
                        <a14:foregroundMark x1="51042" y1="57500" x2="51042" y2="57500"/>
                        <a14:foregroundMark x1="37813" y1="54907" x2="60104" y2="51759"/>
                        <a14:foregroundMark x1="60104" y1="51759" x2="74688" y2="53241"/>
                        <a14:foregroundMark x1="74688" y1="53241" x2="70938" y2="62130"/>
                        <a14:foregroundMark x1="70938" y1="62130" x2="38125" y2="59444"/>
                        <a14:foregroundMark x1="38125" y1="59444" x2="37865" y2="54352"/>
                        <a14:foregroundMark x1="53906" y1="54074" x2="60417" y2="52500"/>
                        <a14:foregroundMark x1="60417" y1="52500" x2="72969" y2="54167"/>
                        <a14:foregroundMark x1="72969" y1="54167" x2="69427" y2="60741"/>
                        <a14:foregroundMark x1="69427" y1="60741" x2="55000" y2="59352"/>
                        <a14:foregroundMark x1="55000" y1="59352" x2="51458" y2="56111"/>
                        <a14:foregroundMark x1="51458" y1="56111" x2="55156" y2="52963"/>
                        <a14:foregroundMark x1="55156" y1="52963" x2="57292" y2="53333"/>
                        <a14:foregroundMark x1="48073" y1="62130" x2="55625" y2="60741"/>
                        <a14:foregroundMark x1="55625" y1="60741" x2="56510" y2="60741"/>
                        <a14:foregroundMark x1="66823" y1="54537" x2="68281" y2="61111"/>
                        <a14:foregroundMark x1="79531" y1="48796" x2="81302" y2="65093"/>
                        <a14:foregroundMark x1="81302" y1="65093" x2="80833" y2="68241"/>
                        <a14:foregroundMark x1="75573" y1="56852" x2="76458" y2="59259"/>
                        <a14:foregroundMark x1="66771" y1="43333" x2="70729" y2="51389"/>
                        <a14:foregroundMark x1="70729" y1="51389" x2="71146" y2="51944"/>
                        <a14:foregroundMark x1="45938" y1="47593" x2="61771" y2="45185"/>
                        <a14:foregroundMark x1="61771" y1="45185" x2="47708" y2="49907"/>
                        <a14:foregroundMark x1="47708" y1="49907" x2="45313" y2="49167"/>
                        <a14:foregroundMark x1="74688" y1="52130" x2="76302" y2="60185"/>
                        <a14:foregroundMark x1="76302" y1="60185" x2="73698" y2="61389"/>
                        <a14:foregroundMark x1="48125" y1="52778" x2="52552" y2="52130"/>
                        <a14:backgroundMark x1="50729" y1="42222" x2="55260" y2="41204"/>
                        <a14:backgroundMark x1="32500" y1="49352" x2="33698" y2="48241"/>
                        <a14:backgroundMark x1="49740" y1="42315" x2="50365" y2="42500"/>
                        <a14:backgroundMark x1="49167" y1="42963" x2="49896" y2="42870"/>
                        <a14:backgroundMark x1="55365" y1="41019" x2="56198" y2="40648"/>
                        <a14:backgroundMark x1="48698" y1="74537" x2="53385" y2="73056"/>
                        <a14:backgroundMark x1="53385" y1="73056" x2="60417" y2="75741"/>
                        <a14:backgroundMark x1="48854" y1="74444" x2="48073" y2="74722"/>
                        <a14:backgroundMark x1="33802" y1="47593" x2="34635" y2="46759"/>
                        <a14:backgroundMark x1="49010" y1="42963" x2="49427" y2="42963"/>
                        <a14:backgroundMark x1="56406" y1="40093" x2="56302" y2="40556"/>
                        <a14:backgroundMark x1="48646" y1="42222" x2="49427" y2="42870"/>
                      </a14:backgroundRemoval>
                    </a14:imgEffect>
                  </a14:imgLayer>
                </a14:imgProps>
              </a:ext>
            </a:extLst>
          </a:blip>
          <a:srcRect l="29636" t="35211" r="16408" b="21213"/>
          <a:stretch/>
        </p:blipFill>
        <p:spPr>
          <a:xfrm rot="20180311">
            <a:off x="10556082" y="2127572"/>
            <a:ext cx="1559314" cy="70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6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6B921FE-98A0-A581-8D0D-397A54AD9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AA9D365-8458-663E-8AD6-6205CBF22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5"/>
          <a:stretch/>
        </p:blipFill>
        <p:spPr>
          <a:xfrm>
            <a:off x="159797" y="79899"/>
            <a:ext cx="6016609" cy="3116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43719C9-9C51-5582-400F-D14204642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7" y="3242658"/>
            <a:ext cx="5596159" cy="3568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2F22427-39F4-84CE-45F1-C70E3238F6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5" t="7997" r="7379"/>
          <a:stretch/>
        </p:blipFill>
        <p:spPr>
          <a:xfrm>
            <a:off x="6065690" y="79899"/>
            <a:ext cx="6089405" cy="3116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E337D7C3-2EBB-2CF0-3D1D-E275E95C8F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05" y="3195961"/>
            <a:ext cx="5781816" cy="356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Znalezione obrazy dla zapytania od grosika do złotówki planeta portfelik">
            <a:extLst>
              <a:ext uri="{FF2B5EF4-FFF2-40B4-BE49-F238E27FC236}">
                <a16:creationId xmlns:a16="http://schemas.microsoft.com/office/drawing/2014/main" id="{3335C313-CE52-10D8-9940-97ACF24C2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4" t="39656" r="34902" b="18918"/>
          <a:stretch/>
        </p:blipFill>
        <p:spPr bwMode="auto">
          <a:xfrm rot="526474" flipH="1">
            <a:off x="5349726" y="2874134"/>
            <a:ext cx="1046240" cy="11097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988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E452641-188B-A292-6A9B-FBAAD1D69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2600D28-F948-F6D5-0806-8C65C0D32CB9}"/>
              </a:ext>
            </a:extLst>
          </p:cNvPr>
          <p:cNvSpPr txBox="1"/>
          <p:nvPr/>
        </p:nvSpPr>
        <p:spPr>
          <a:xfrm>
            <a:off x="0" y="246757"/>
            <a:ext cx="120913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Misja trwa... rozwiązujemy zadania tekstowe i przeliczamy pieniądze.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77CC653-2AA3-0343-0F6D-4B677C43AA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" t="1035" b="16278"/>
          <a:stretch/>
        </p:blipFill>
        <p:spPr>
          <a:xfrm>
            <a:off x="41429" y="899016"/>
            <a:ext cx="6542843" cy="3721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B7C9A22-CE30-979E-2A91-3712F156F6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223" y="923278"/>
            <a:ext cx="3036164" cy="5785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58A74E9-AEB4-DED0-5769-C47D40A112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 r="7670"/>
          <a:stretch/>
        </p:blipFill>
        <p:spPr>
          <a:xfrm>
            <a:off x="8876" y="4722567"/>
            <a:ext cx="4281997" cy="2220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C6CC7CD-C367-95E4-1153-49DF5D2116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1" b="29190"/>
          <a:stretch/>
        </p:blipFill>
        <p:spPr>
          <a:xfrm>
            <a:off x="6684885" y="939875"/>
            <a:ext cx="2346248" cy="3587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37FA727-624D-0084-C1C8-C4D0A02958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15117" r="26238" b="17762"/>
          <a:stretch/>
        </p:blipFill>
        <p:spPr>
          <a:xfrm>
            <a:off x="4531748" y="4731798"/>
            <a:ext cx="4547076" cy="2082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6275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C1F0FFD-25FE-05B6-5D3E-C40D9D167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347D687-4BF2-5AD7-692F-C2E6A2964861}"/>
              </a:ext>
            </a:extLst>
          </p:cNvPr>
          <p:cNvSpPr txBox="1"/>
          <p:nvPr/>
        </p:nvSpPr>
        <p:spPr>
          <a:xfrm>
            <a:off x="1981939" y="175736"/>
            <a:ext cx="93814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rgbClr val="FFFF00"/>
                </a:solidFill>
                <a:latin typeface="Cambria" panose="02040503050406030204" pitchFamily="18" charset="0"/>
              </a:rPr>
              <a:t>Czas porozmawiać o bezpieczeństwie.</a:t>
            </a:r>
            <a:endParaRPr lang="pl-PL" sz="1800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7E8CC49-9123-A773-088C-91A8D06B6A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0"/>
          <a:stretch/>
        </p:blipFill>
        <p:spPr>
          <a:xfrm>
            <a:off x="81760" y="822067"/>
            <a:ext cx="5537805" cy="2846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4B196AE-701D-22FB-BF21-3985A0A26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663" y="3115170"/>
            <a:ext cx="6005577" cy="3618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4AC2884-E087-5A59-21D2-F87455133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92" y="911213"/>
            <a:ext cx="4645981" cy="2096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CA0E098-4AC9-0800-2546-E0B5350833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67" y="3595456"/>
            <a:ext cx="4870037" cy="3262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5242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D45E444-37E6-F363-2BE7-9C9611071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E115D77-D7A1-6469-67F2-2340787ACC9A}"/>
              </a:ext>
            </a:extLst>
          </p:cNvPr>
          <p:cNvSpPr txBox="1"/>
          <p:nvPr/>
        </p:nvSpPr>
        <p:spPr>
          <a:xfrm>
            <a:off x="0" y="246757"/>
            <a:ext cx="120913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Czas biegł nieubłaganie – w ostatni dzień misji udało się nam jednak zgrać terminy z zajętymi policjantami </a:t>
            </a:r>
            <a:br>
              <a:rPr lang="pl-PL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zwiedzić Posterunek Policji w Cybince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84FE3A2-B2B0-EBAE-012C-A91A986B6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33" y="2063174"/>
            <a:ext cx="10514120" cy="4743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7954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E41D960-743A-C58C-4E8B-7C8157AAD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474E0FB-B330-57EA-C5A0-018760171E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61"/>
          <a:stretch/>
        </p:blipFill>
        <p:spPr>
          <a:xfrm>
            <a:off x="6410921" y="168675"/>
            <a:ext cx="5773917" cy="3048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BC653EA-45A8-55A1-7108-E142BD0C2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676"/>
            <a:ext cx="6403759" cy="3048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AA4AA4E-E99A-6B57-84A0-DE9993E06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9919"/>
            <a:ext cx="6951216" cy="3129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54EAE85-FBA3-8771-1B9C-4EDD959FC48A}"/>
              </a:ext>
            </a:extLst>
          </p:cNvPr>
          <p:cNvSpPr txBox="1"/>
          <p:nvPr/>
        </p:nvSpPr>
        <p:spPr>
          <a:xfrm>
            <a:off x="7020522" y="3847348"/>
            <a:ext cx="490047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Zwiedziliśmy cały posterunek. </a:t>
            </a:r>
            <a:br>
              <a:rPr lang="pl-PL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Najlepsza zabawa była </a:t>
            </a:r>
            <a:br>
              <a:rPr lang="pl-PL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pokoju </a:t>
            </a:r>
            <a:r>
              <a:rPr lang="pl-PL" sz="32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okazań</a:t>
            </a:r>
            <a:br>
              <a:rPr lang="pl-PL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lustrem weneckim.</a:t>
            </a:r>
          </a:p>
        </p:txBody>
      </p:sp>
    </p:spTree>
    <p:extLst>
      <p:ext uri="{BB962C8B-B14F-4D97-AF65-F5344CB8AC3E}">
        <p14:creationId xmlns:p14="http://schemas.microsoft.com/office/powerpoint/2010/main" val="2301863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F74ACB5-D4F0-3689-FF4D-03D6A72DE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73FF2CE-7737-CBA3-2423-B8E32B56F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794" y="3532604"/>
            <a:ext cx="5149049" cy="311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BFE5006-EE9E-74CE-F461-12497D1C5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6" y="212663"/>
            <a:ext cx="4958583" cy="2945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B87A5E4-B013-7416-8367-D73844083C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94" y="6101"/>
            <a:ext cx="5194706" cy="2671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0B0AAF5-2C80-0D4F-1422-41166636F8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871" y="3686140"/>
            <a:ext cx="5471258" cy="2805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B05A2C7-0915-C4A5-B892-4E3946EC57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6"/>
          <a:stretch/>
        </p:blipFill>
        <p:spPr>
          <a:xfrm>
            <a:off x="5093749" y="3888804"/>
            <a:ext cx="1596134" cy="2885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D527CD99-5DBE-60FB-7F0A-94EFADB2E2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037" y="112633"/>
            <a:ext cx="1652209" cy="366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4502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D942680-8C4A-0D59-65BB-F50652E08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7262C79-FBFD-3C70-4FE7-AE3B4F679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00"/>
            <a:ext cx="7477940" cy="3615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DE191C8-30BF-F90F-7FCC-3FB4EB680B45}"/>
              </a:ext>
            </a:extLst>
          </p:cNvPr>
          <p:cNvSpPr txBox="1"/>
          <p:nvPr/>
        </p:nvSpPr>
        <p:spPr>
          <a:xfrm>
            <a:off x="0" y="3912832"/>
            <a:ext cx="1210616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Uczniowie mieli wiele pytań, na które z wielką cierpliwością i poczuciem humoru odpowiadał oprowadzający nas policjant.</a:t>
            </a:r>
          </a:p>
          <a:p>
            <a:pPr algn="ctr"/>
            <a:r>
              <a:rPr lang="pl-PL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Pytania były też do technika kryminalnego, którego w trakcie jednego </a:t>
            </a:r>
            <a:br>
              <a:rPr lang="pl-PL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pytań nazwano </a:t>
            </a:r>
            <a:r>
              <a:rPr lang="pl-PL" sz="32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PANEM KRYMINALISTĄ</a:t>
            </a:r>
          </a:p>
          <a:p>
            <a:pPr algn="ctr"/>
            <a:r>
              <a:rPr lang="pl-PL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Ubaw z tego miała cała komenda. </a:t>
            </a:r>
            <a:r>
              <a:rPr lang="pl-PL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pl-PL" sz="32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4C21545-FDCE-7DBA-FABC-276998639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940" y="575661"/>
            <a:ext cx="4628225" cy="2371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3191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09446B0-340C-67FD-7FAE-F24B89082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2D3A18D-E6C8-9A05-E371-5B2F50CE9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685" y="-50099"/>
            <a:ext cx="3723504" cy="4648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78854F5-2878-7233-3D7F-94A15D51E2E1}"/>
              </a:ext>
            </a:extLst>
          </p:cNvPr>
          <p:cNvSpPr txBox="1"/>
          <p:nvPr/>
        </p:nvSpPr>
        <p:spPr>
          <a:xfrm>
            <a:off x="79898" y="352887"/>
            <a:ext cx="738195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podziękowaniu za współpracę klasa wręczyła skromne podziękowanie.</a:t>
            </a:r>
          </a:p>
          <a:p>
            <a:pPr algn="ctr"/>
            <a:endParaRPr lang="pl-PL" sz="32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l-PL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zakończenie wizyty wszyscy zostali obdarowani odblaskami, które mają zwiększyć nasze bezpieczeństwo na drodze. Po powrocie do szkoły od razu założyliśmy je na swoje plecaki.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B411D05-45A7-2B74-E07D-C228A9FDD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611" y="3853586"/>
            <a:ext cx="4046896" cy="2924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0453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1F33CF8-B6F6-953C-11F5-46B3B51C3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491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D622B03-C48C-9B11-A4C5-304C3AABF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041"/>
            <a:ext cx="12192000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42DAB260-3F1D-9EEF-484F-A3FAF4EECC93}"/>
              </a:ext>
            </a:extLst>
          </p:cNvPr>
          <p:cNvSpPr txBox="1"/>
          <p:nvPr/>
        </p:nvSpPr>
        <p:spPr>
          <a:xfrm>
            <a:off x="79898" y="64491"/>
            <a:ext cx="121121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Jesteśmy bardzo zajęci, co jednak nie przeszkadza nam </a:t>
            </a:r>
            <a:br>
              <a:rPr lang="pl-PL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świetnie się bawić…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4E90E88-0533-5ED8-09D3-28712F953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971" y="1054821"/>
            <a:ext cx="6682097" cy="3366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8CD8849-4A60-0005-E0E5-4978B25CC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87" y="4345087"/>
            <a:ext cx="5416764" cy="2443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11F399F-C329-0ACF-A496-BE6C65419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30" y="4250489"/>
            <a:ext cx="5636477" cy="2543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57445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3FFEB2D-D8D8-A30E-B7F5-F8739E86E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0174BC9-3DED-5AA3-D24E-88D8FB1F9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5" y="2237173"/>
            <a:ext cx="8716867" cy="3932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7CD6D2C-6A86-FBCD-947D-A8EA24C35B84}"/>
              </a:ext>
            </a:extLst>
          </p:cNvPr>
          <p:cNvSpPr txBox="1"/>
          <p:nvPr/>
        </p:nvSpPr>
        <p:spPr>
          <a:xfrm>
            <a:off x="433392" y="474033"/>
            <a:ext cx="82806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„Alarm – 112!” – </a:t>
            </a:r>
            <a:br>
              <a:rPr lang="pl-PL" sz="3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chcemy się bawić nawet na przerwach.</a:t>
            </a:r>
            <a:endParaRPr lang="pl-PL" sz="36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74BFF12-FCA8-07C4-7710-FAAC907758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0" b="8012"/>
          <a:stretch/>
        </p:blipFill>
        <p:spPr>
          <a:xfrm>
            <a:off x="9035525" y="1074198"/>
            <a:ext cx="3253388" cy="5783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3044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A0C0619-A18D-6F72-1FF7-BE348B525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FA3BFE8-1686-DDD1-F018-0A70F9CAA8A4}"/>
              </a:ext>
            </a:extLst>
          </p:cNvPr>
          <p:cNvSpPr txBox="1"/>
          <p:nvPr/>
        </p:nvSpPr>
        <p:spPr>
          <a:xfrm>
            <a:off x="375081" y="126051"/>
            <a:ext cx="112102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Dziewczyny wytrwale pracowały tworząc portfeliki </a:t>
            </a:r>
            <a:br>
              <a:rPr lang="pl-PL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według grosikowej instrukcji.</a:t>
            </a:r>
            <a:endParaRPr lang="pl-PL" sz="32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F0571FB-15AE-F1E3-9AF1-8DCDBA1A9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02" y="1452766"/>
            <a:ext cx="11427434" cy="5155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4317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A6D64A2-743A-1ABA-22CD-FACB0DFCD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98F476C-99A2-F626-983E-5784619B8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655" y="90775"/>
            <a:ext cx="2905695" cy="6676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C27AD94-F290-1B58-694C-2EC678F029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0"/>
          <a:stretch/>
        </p:blipFill>
        <p:spPr>
          <a:xfrm>
            <a:off x="8257700" y="289196"/>
            <a:ext cx="3488950" cy="6356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80AF69F-DEB8-512F-3B23-19F2D3AEE1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6" b="16763"/>
          <a:stretch/>
        </p:blipFill>
        <p:spPr>
          <a:xfrm>
            <a:off x="183734" y="167812"/>
            <a:ext cx="4059793" cy="6599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B11A2D1-B584-BB83-759E-5F69759CFE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352" b="74352" l="32396" r="81302">
                        <a14:foregroundMark x1="33126" y1="50328" x2="31042" y2="54444"/>
                        <a14:foregroundMark x1="31042" y1="54444" x2="31094" y2="63981"/>
                        <a14:foregroundMark x1="31094" y1="63981" x2="33125" y2="70741"/>
                        <a14:foregroundMark x1="33125" y1="70741" x2="37552" y2="76204"/>
                        <a14:foregroundMark x1="37552" y1="76204" x2="47960" y2="74448"/>
                        <a14:foregroundMark x1="60614" y1="75263" x2="66250" y2="76204"/>
                        <a14:foregroundMark x1="66250" y1="76204" x2="79271" y2="70833"/>
                        <a14:foregroundMark x1="79271" y1="70833" x2="82396" y2="61667"/>
                        <a14:foregroundMark x1="82396" y1="61667" x2="81823" y2="50463"/>
                        <a14:foregroundMark x1="81823" y1="50463" x2="76667" y2="42963"/>
                        <a14:foregroundMark x1="76667" y1="42963" x2="65052" y2="37593"/>
                        <a14:foregroundMark x1="48232" y1="43057" x2="34424" y2="47542"/>
                        <a14:foregroundMark x1="65052" y1="37593" x2="56260" y2="40449"/>
                        <a14:foregroundMark x1="51042" y1="57500" x2="51042" y2="57500"/>
                        <a14:foregroundMark x1="37813" y1="54907" x2="60104" y2="51759"/>
                        <a14:foregroundMark x1="60104" y1="51759" x2="74688" y2="53241"/>
                        <a14:foregroundMark x1="74688" y1="53241" x2="70938" y2="62130"/>
                        <a14:foregroundMark x1="70938" y1="62130" x2="38125" y2="59444"/>
                        <a14:foregroundMark x1="38125" y1="59444" x2="37865" y2="54352"/>
                        <a14:foregroundMark x1="53906" y1="54074" x2="60417" y2="52500"/>
                        <a14:foregroundMark x1="60417" y1="52500" x2="72969" y2="54167"/>
                        <a14:foregroundMark x1="72969" y1="54167" x2="69427" y2="60741"/>
                        <a14:foregroundMark x1="69427" y1="60741" x2="55000" y2="59352"/>
                        <a14:foregroundMark x1="55000" y1="59352" x2="51458" y2="56111"/>
                        <a14:foregroundMark x1="51458" y1="56111" x2="55156" y2="52963"/>
                        <a14:foregroundMark x1="55156" y1="52963" x2="57292" y2="53333"/>
                        <a14:foregroundMark x1="48073" y1="62130" x2="55625" y2="60741"/>
                        <a14:foregroundMark x1="55625" y1="60741" x2="56510" y2="60741"/>
                        <a14:foregroundMark x1="66823" y1="54537" x2="68281" y2="61111"/>
                        <a14:foregroundMark x1="79531" y1="48796" x2="81302" y2="65093"/>
                        <a14:foregroundMark x1="81302" y1="65093" x2="80833" y2="68241"/>
                        <a14:foregroundMark x1="75573" y1="56852" x2="76458" y2="59259"/>
                        <a14:foregroundMark x1="66771" y1="43333" x2="70729" y2="51389"/>
                        <a14:foregroundMark x1="70729" y1="51389" x2="71146" y2="51944"/>
                        <a14:foregroundMark x1="45938" y1="47593" x2="61771" y2="45185"/>
                        <a14:foregroundMark x1="61771" y1="45185" x2="47708" y2="49907"/>
                        <a14:foregroundMark x1="47708" y1="49907" x2="45313" y2="49167"/>
                        <a14:foregroundMark x1="74688" y1="52130" x2="76302" y2="60185"/>
                        <a14:foregroundMark x1="76302" y1="60185" x2="73698" y2="61389"/>
                        <a14:foregroundMark x1="48125" y1="52778" x2="52552" y2="52130"/>
                        <a14:backgroundMark x1="50729" y1="42222" x2="55260" y2="41204"/>
                        <a14:backgroundMark x1="32500" y1="49352" x2="33698" y2="48241"/>
                        <a14:backgroundMark x1="49740" y1="42315" x2="50365" y2="42500"/>
                        <a14:backgroundMark x1="49167" y1="42963" x2="49896" y2="42870"/>
                        <a14:backgroundMark x1="55365" y1="41019" x2="56198" y2="40648"/>
                        <a14:backgroundMark x1="48698" y1="74537" x2="53385" y2="73056"/>
                        <a14:backgroundMark x1="53385" y1="73056" x2="60417" y2="75741"/>
                        <a14:backgroundMark x1="48854" y1="74444" x2="48073" y2="74722"/>
                        <a14:backgroundMark x1="33802" y1="47593" x2="34635" y2="46759"/>
                        <a14:backgroundMark x1="49010" y1="42963" x2="49427" y2="42963"/>
                        <a14:backgroundMark x1="56406" y1="40093" x2="56302" y2="40556"/>
                        <a14:backgroundMark x1="48646" y1="42222" x2="49427" y2="42870"/>
                      </a14:backgroundRemoval>
                    </a14:imgEffect>
                  </a14:imgLayer>
                </a14:imgProps>
              </a:ext>
            </a:extLst>
          </a:blip>
          <a:srcRect l="29636" t="35211" r="16408" b="21213"/>
          <a:stretch/>
        </p:blipFill>
        <p:spPr>
          <a:xfrm rot="19732147">
            <a:off x="3940872" y="5849710"/>
            <a:ext cx="1235862" cy="56143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DE2A9A8-AEEB-B719-7EF2-59FC7AD451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352" b="74352" l="32396" r="81302">
                        <a14:foregroundMark x1="33126" y1="50328" x2="31042" y2="54444"/>
                        <a14:foregroundMark x1="31042" y1="54444" x2="31094" y2="63981"/>
                        <a14:foregroundMark x1="31094" y1="63981" x2="33125" y2="70741"/>
                        <a14:foregroundMark x1="33125" y1="70741" x2="37552" y2="76204"/>
                        <a14:foregroundMark x1="37552" y1="76204" x2="47960" y2="74448"/>
                        <a14:foregroundMark x1="60614" y1="75263" x2="66250" y2="76204"/>
                        <a14:foregroundMark x1="66250" y1="76204" x2="79271" y2="70833"/>
                        <a14:foregroundMark x1="79271" y1="70833" x2="82396" y2="61667"/>
                        <a14:foregroundMark x1="82396" y1="61667" x2="81823" y2="50463"/>
                        <a14:foregroundMark x1="81823" y1="50463" x2="76667" y2="42963"/>
                        <a14:foregroundMark x1="76667" y1="42963" x2="65052" y2="37593"/>
                        <a14:foregroundMark x1="48232" y1="43057" x2="34424" y2="47542"/>
                        <a14:foregroundMark x1="65052" y1="37593" x2="56260" y2="40449"/>
                        <a14:foregroundMark x1="51042" y1="57500" x2="51042" y2="57500"/>
                        <a14:foregroundMark x1="37813" y1="54907" x2="60104" y2="51759"/>
                        <a14:foregroundMark x1="60104" y1="51759" x2="74688" y2="53241"/>
                        <a14:foregroundMark x1="74688" y1="53241" x2="70938" y2="62130"/>
                        <a14:foregroundMark x1="70938" y1="62130" x2="38125" y2="59444"/>
                        <a14:foregroundMark x1="38125" y1="59444" x2="37865" y2="54352"/>
                        <a14:foregroundMark x1="53906" y1="54074" x2="60417" y2="52500"/>
                        <a14:foregroundMark x1="60417" y1="52500" x2="72969" y2="54167"/>
                        <a14:foregroundMark x1="72969" y1="54167" x2="69427" y2="60741"/>
                        <a14:foregroundMark x1="69427" y1="60741" x2="55000" y2="59352"/>
                        <a14:foregroundMark x1="55000" y1="59352" x2="51458" y2="56111"/>
                        <a14:foregroundMark x1="51458" y1="56111" x2="55156" y2="52963"/>
                        <a14:foregroundMark x1="55156" y1="52963" x2="57292" y2="53333"/>
                        <a14:foregroundMark x1="48073" y1="62130" x2="55625" y2="60741"/>
                        <a14:foregroundMark x1="55625" y1="60741" x2="56510" y2="60741"/>
                        <a14:foregroundMark x1="66823" y1="54537" x2="68281" y2="61111"/>
                        <a14:foregroundMark x1="79531" y1="48796" x2="81302" y2="65093"/>
                        <a14:foregroundMark x1="81302" y1="65093" x2="80833" y2="68241"/>
                        <a14:foregroundMark x1="75573" y1="56852" x2="76458" y2="59259"/>
                        <a14:foregroundMark x1="66771" y1="43333" x2="70729" y2="51389"/>
                        <a14:foregroundMark x1="70729" y1="51389" x2="71146" y2="51944"/>
                        <a14:foregroundMark x1="45938" y1="47593" x2="61771" y2="45185"/>
                        <a14:foregroundMark x1="61771" y1="45185" x2="47708" y2="49907"/>
                        <a14:foregroundMark x1="47708" y1="49907" x2="45313" y2="49167"/>
                        <a14:foregroundMark x1="74688" y1="52130" x2="76302" y2="60185"/>
                        <a14:foregroundMark x1="76302" y1="60185" x2="73698" y2="61389"/>
                        <a14:foregroundMark x1="48125" y1="52778" x2="52552" y2="52130"/>
                        <a14:backgroundMark x1="50729" y1="42222" x2="55260" y2="41204"/>
                        <a14:backgroundMark x1="32500" y1="49352" x2="33698" y2="48241"/>
                        <a14:backgroundMark x1="49740" y1="42315" x2="50365" y2="42500"/>
                        <a14:backgroundMark x1="49167" y1="42963" x2="49896" y2="42870"/>
                        <a14:backgroundMark x1="55365" y1="41019" x2="56198" y2="40648"/>
                        <a14:backgroundMark x1="48698" y1="74537" x2="53385" y2="73056"/>
                        <a14:backgroundMark x1="53385" y1="73056" x2="60417" y2="75741"/>
                        <a14:backgroundMark x1="48854" y1="74444" x2="48073" y2="74722"/>
                        <a14:backgroundMark x1="33802" y1="47593" x2="34635" y2="46759"/>
                        <a14:backgroundMark x1="49010" y1="42963" x2="49427" y2="42963"/>
                        <a14:backgroundMark x1="56406" y1="40093" x2="56302" y2="40556"/>
                        <a14:backgroundMark x1="48646" y1="42222" x2="49427" y2="42870"/>
                      </a14:backgroundRemoval>
                    </a14:imgEffect>
                  </a14:imgLayer>
                </a14:imgProps>
              </a:ext>
            </a:extLst>
          </a:blip>
          <a:srcRect l="29636" t="35211" r="16408" b="21213"/>
          <a:stretch/>
        </p:blipFill>
        <p:spPr>
          <a:xfrm rot="19732147">
            <a:off x="7194418" y="5911441"/>
            <a:ext cx="1235862" cy="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752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D51286AF-60D7-45F0-7FE8-1E5793197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E896254-9859-5318-138E-A1649B720C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9"/>
          <a:stretch/>
        </p:blipFill>
        <p:spPr>
          <a:xfrm>
            <a:off x="-96605" y="2969805"/>
            <a:ext cx="6904729" cy="3486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9433BA0-A452-9070-C49E-2925EF976F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81"/>
          <a:stretch/>
        </p:blipFill>
        <p:spPr>
          <a:xfrm>
            <a:off x="6711519" y="2785593"/>
            <a:ext cx="5408502" cy="385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8F29AE0-AC9C-D284-AA8C-5BA2844F4BAC}"/>
              </a:ext>
            </a:extLst>
          </p:cNvPr>
          <p:cNvSpPr txBox="1"/>
          <p:nvPr/>
        </p:nvSpPr>
        <p:spPr>
          <a:xfrm>
            <a:off x="419470" y="697319"/>
            <a:ext cx="112102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Popracowaliśmy również z powiedzeniami, do których dopasowaliśmy hasła.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4936658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125396B-F53B-CFDD-9FC8-C8576B548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82EF48E9-F961-2511-C030-A1D716CE1B12}"/>
              </a:ext>
            </a:extLst>
          </p:cNvPr>
          <p:cNvSpPr/>
          <p:nvPr/>
        </p:nvSpPr>
        <p:spPr>
          <a:xfrm>
            <a:off x="-119370" y="688555"/>
            <a:ext cx="113851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rgbClr val="FFFF00"/>
                </a:solidFill>
                <a:latin typeface="Cambria" panose="02040503050406030204" pitchFamily="18" charset="0"/>
              </a:rPr>
              <a:t>Zadowoleni z misji, </a:t>
            </a:r>
            <a:br>
              <a:rPr lang="pl-PL" sz="3600" dirty="0">
                <a:solidFill>
                  <a:srgbClr val="FFFF00"/>
                </a:solidFill>
                <a:latin typeface="Cambria" panose="02040503050406030204" pitchFamily="18" charset="0"/>
              </a:rPr>
            </a:br>
            <a:r>
              <a:rPr lang="pl-PL" sz="3600" dirty="0">
                <a:solidFill>
                  <a:srgbClr val="FFFF00"/>
                </a:solidFill>
                <a:latin typeface="Cambria" panose="02040503050406030204" pitchFamily="18" charset="0"/>
              </a:rPr>
              <a:t>zostawiamy planetę PORTFELIK</a:t>
            </a:r>
            <a:br>
              <a:rPr lang="pl-PL" sz="3600" dirty="0">
                <a:solidFill>
                  <a:srgbClr val="FFFF00"/>
                </a:solidFill>
                <a:latin typeface="Cambria" panose="02040503050406030204" pitchFamily="18" charset="0"/>
              </a:rPr>
            </a:br>
            <a:r>
              <a:rPr lang="pl-PL" sz="3600" dirty="0">
                <a:solidFill>
                  <a:srgbClr val="FFFF00"/>
                </a:solidFill>
                <a:latin typeface="Cambria" panose="02040503050406030204" pitchFamily="18" charset="0"/>
              </a:rPr>
              <a:t> i udajemy się na zasłużone ferie…</a:t>
            </a:r>
          </a:p>
          <a:p>
            <a:pPr algn="ctr"/>
            <a:endParaRPr lang="pl-PL" sz="3600" dirty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pPr algn="ctr"/>
            <a:r>
              <a:rPr lang="pl-PL" sz="3600" dirty="0">
                <a:solidFill>
                  <a:srgbClr val="FFFF00"/>
                </a:solidFill>
                <a:latin typeface="Cambria" panose="02040503050406030204" pitchFamily="18" charset="0"/>
              </a:rPr>
              <a:t>Do zobaczenia  za 2 tygodnie </a:t>
            </a:r>
            <a:br>
              <a:rPr lang="pl-PL" sz="3600" dirty="0">
                <a:solidFill>
                  <a:srgbClr val="FFFF00"/>
                </a:solidFill>
                <a:latin typeface="Cambria" panose="02040503050406030204" pitchFamily="18" charset="0"/>
              </a:rPr>
            </a:br>
            <a:r>
              <a:rPr lang="pl-PL" sz="3600" dirty="0">
                <a:solidFill>
                  <a:srgbClr val="FFFF00"/>
                </a:solidFill>
                <a:latin typeface="Cambria" panose="02040503050406030204" pitchFamily="18" charset="0"/>
              </a:rPr>
              <a:t>na planecie SKARBONKA.</a:t>
            </a:r>
          </a:p>
          <a:p>
            <a:endParaRPr lang="pl-PL" sz="24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E70C5FC-2E77-0AB9-496F-AA3F7856BBB1}"/>
              </a:ext>
            </a:extLst>
          </p:cNvPr>
          <p:cNvSpPr txBox="1"/>
          <p:nvPr/>
        </p:nvSpPr>
        <p:spPr>
          <a:xfrm>
            <a:off x="5162365" y="4731875"/>
            <a:ext cx="61877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rgbClr val="FFFF00"/>
                </a:solidFill>
                <a:latin typeface="Cambria" panose="02040503050406030204" pitchFamily="18" charset="0"/>
              </a:rPr>
              <a:t>Uczniowie klasy 2a </a:t>
            </a:r>
          </a:p>
          <a:p>
            <a:pPr algn="ctr"/>
            <a:r>
              <a:rPr lang="pl-PL" sz="2800" dirty="0">
                <a:solidFill>
                  <a:srgbClr val="FFFF00"/>
                </a:solidFill>
                <a:latin typeface="Cambria" panose="02040503050406030204" pitchFamily="18" charset="0"/>
              </a:rPr>
              <a:t>z wychowawcą, Izabelą Wojtkiewicz</a:t>
            </a:r>
          </a:p>
        </p:txBody>
      </p:sp>
    </p:spTree>
    <p:extLst>
      <p:ext uri="{BB962C8B-B14F-4D97-AF65-F5344CB8AC3E}">
        <p14:creationId xmlns:p14="http://schemas.microsoft.com/office/powerpoint/2010/main" val="3891009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0795022-A777-A314-5CBD-AE1662A21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407760E-142E-233B-539F-9059D72AD6B3}"/>
              </a:ext>
            </a:extLst>
          </p:cNvPr>
          <p:cNvSpPr txBox="1"/>
          <p:nvPr/>
        </p:nvSpPr>
        <p:spPr>
          <a:xfrm>
            <a:off x="2006352" y="745724"/>
            <a:ext cx="881552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rgbClr val="FFFF00"/>
                </a:solidFill>
              </a:rPr>
              <a:t>Misja bardzo trudna </a:t>
            </a:r>
            <a:br>
              <a:rPr lang="pl-PL" sz="5400" b="1" dirty="0">
                <a:solidFill>
                  <a:srgbClr val="FFFF00"/>
                </a:solidFill>
              </a:rPr>
            </a:br>
            <a:r>
              <a:rPr lang="pl-PL" sz="5400" b="1" dirty="0">
                <a:solidFill>
                  <a:srgbClr val="FFFF00"/>
                </a:solidFill>
              </a:rPr>
              <a:t>i wymagająca od nas </a:t>
            </a:r>
            <a:br>
              <a:rPr lang="pl-PL" sz="5400" b="1" dirty="0">
                <a:solidFill>
                  <a:srgbClr val="FFFF00"/>
                </a:solidFill>
              </a:rPr>
            </a:br>
            <a:r>
              <a:rPr lang="pl-PL" sz="5400" b="1" dirty="0">
                <a:solidFill>
                  <a:srgbClr val="FFFF00"/>
                </a:solidFill>
              </a:rPr>
              <a:t>dobrej organizacji, </a:t>
            </a:r>
          </a:p>
          <a:p>
            <a:pPr algn="ctr"/>
            <a:r>
              <a:rPr lang="pl-PL" sz="5400" b="1" dirty="0">
                <a:solidFill>
                  <a:srgbClr val="FFFF00"/>
                </a:solidFill>
              </a:rPr>
              <a:t>bo „przerwanej”… </a:t>
            </a:r>
            <a:br>
              <a:rPr lang="pl-PL" sz="5400" b="1" dirty="0">
                <a:solidFill>
                  <a:srgbClr val="FFFF00"/>
                </a:solidFill>
              </a:rPr>
            </a:br>
            <a:r>
              <a:rPr lang="pl-PL" sz="5400" b="1" dirty="0">
                <a:solidFill>
                  <a:srgbClr val="FFFF00"/>
                </a:solidFill>
              </a:rPr>
              <a:t>zimowymi feriami. </a:t>
            </a:r>
          </a:p>
        </p:txBody>
      </p:sp>
    </p:spTree>
    <p:extLst>
      <p:ext uri="{BB962C8B-B14F-4D97-AF65-F5344CB8AC3E}">
        <p14:creationId xmlns:p14="http://schemas.microsoft.com/office/powerpoint/2010/main" val="169073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59A45EE-CA60-3FFA-1033-ABB30427D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0D2B4DA-EB48-78EB-AB33-E1610BE1EDD4}"/>
              </a:ext>
            </a:extLst>
          </p:cNvPr>
          <p:cNvSpPr txBox="1"/>
          <p:nvPr/>
        </p:nvSpPr>
        <p:spPr>
          <a:xfrm>
            <a:off x="33892" y="432459"/>
            <a:ext cx="12124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FFFF00"/>
                </a:solidFill>
              </a:rPr>
              <a:t>Nie zwlekając  ani chwili, zabraliśmy  się do pracy…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89C4834-5599-0155-8F3B-EFA31C18B191}"/>
              </a:ext>
            </a:extLst>
          </p:cNvPr>
          <p:cNvSpPr txBox="1"/>
          <p:nvPr/>
        </p:nvSpPr>
        <p:spPr>
          <a:xfrm>
            <a:off x="33892" y="1572803"/>
            <a:ext cx="73099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>
                <a:solidFill>
                  <a:srgbClr val="FFFF00"/>
                </a:solidFill>
              </a:rPr>
              <a:t>Pierwszym zadaniem było odgadnięcie </a:t>
            </a:r>
            <a:br>
              <a:rPr lang="pl-PL" sz="4000" dirty="0">
                <a:solidFill>
                  <a:srgbClr val="FFFF00"/>
                </a:solidFill>
              </a:rPr>
            </a:br>
            <a:r>
              <a:rPr lang="pl-PL" sz="4000" dirty="0">
                <a:solidFill>
                  <a:srgbClr val="FFFF00"/>
                </a:solidFill>
              </a:rPr>
              <a:t>na jakiej planecie właśnie wylądowaliśmy…</a:t>
            </a:r>
          </a:p>
          <a:p>
            <a:pPr algn="ctr"/>
            <a:r>
              <a:rPr lang="pl-PL" sz="4000" dirty="0">
                <a:solidFill>
                  <a:srgbClr val="FFFF00"/>
                </a:solidFill>
              </a:rPr>
              <a:t>Otrzymaliśmy podpowiedź </a:t>
            </a:r>
            <a:br>
              <a:rPr lang="pl-PL" sz="4000" dirty="0">
                <a:solidFill>
                  <a:srgbClr val="FFFF00"/>
                </a:solidFill>
              </a:rPr>
            </a:br>
            <a:r>
              <a:rPr lang="pl-PL" sz="4000" dirty="0">
                <a:solidFill>
                  <a:srgbClr val="FFFF00"/>
                </a:solidFill>
              </a:rPr>
              <a:t>w formie zagadki do rozwiązania.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96D9E2D-3A50-520A-F7BC-F3E4A8FA63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7" r="10408" b="11197"/>
          <a:stretch/>
        </p:blipFill>
        <p:spPr>
          <a:xfrm>
            <a:off x="7093258" y="1469254"/>
            <a:ext cx="5098741" cy="5388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8187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F43AF23-9C6C-89D3-A8E9-CF2632F11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A894738-3F74-857D-E61A-F07331541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899" y="3486457"/>
            <a:ext cx="6652334" cy="3229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72995B5-8592-7214-53DA-4F721406A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901" y="88776"/>
            <a:ext cx="4355165" cy="3308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A46F5D5-A14A-26AA-FB80-8893ADAB49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940" y="221944"/>
            <a:ext cx="3711808" cy="3001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D1C4CD01-832E-1CB1-0BFF-E785B71808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08" y="0"/>
            <a:ext cx="293340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39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C241A13-8D0D-B371-7257-422FE6027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711651D-FF28-ACCC-C5ED-25B07BD25D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4"/>
          <a:stretch/>
        </p:blipFill>
        <p:spPr>
          <a:xfrm>
            <a:off x="3879542" y="1577927"/>
            <a:ext cx="8158578" cy="5209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C03AA77-8947-E275-E76F-13B990102053}"/>
              </a:ext>
            </a:extLst>
          </p:cNvPr>
          <p:cNvSpPr txBox="1"/>
          <p:nvPr/>
        </p:nvSpPr>
        <p:spPr>
          <a:xfrm>
            <a:off x="0" y="365439"/>
            <a:ext cx="108662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>
                <a:solidFill>
                  <a:srgbClr val="FFFF00"/>
                </a:solidFill>
              </a:rPr>
              <a:t>Zagadka rozwiązana… PORTFELIK! </a:t>
            </a:r>
          </a:p>
          <a:p>
            <a:pPr algn="ctr"/>
            <a:r>
              <a:rPr lang="pl-PL" sz="4000" dirty="0">
                <a:solidFill>
                  <a:srgbClr val="FFFF00"/>
                </a:solidFill>
              </a:rPr>
              <a:t>Czas na list od Grosika</a:t>
            </a:r>
          </a:p>
        </p:txBody>
      </p:sp>
    </p:spTree>
    <p:extLst>
      <p:ext uri="{BB962C8B-B14F-4D97-AF65-F5344CB8AC3E}">
        <p14:creationId xmlns:p14="http://schemas.microsoft.com/office/powerpoint/2010/main" val="32331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D6F41B5-F4F1-8733-CBCC-E1E937D5A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C520031-4023-C24E-AF11-B330CB475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62" y="103230"/>
            <a:ext cx="2251016" cy="3001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9237DD3-19CC-B976-A34F-DC5844E82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148" y="3329126"/>
            <a:ext cx="2079501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DDB8C0B4-2482-E34A-4BCB-0797F4F5E3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2" y="0"/>
            <a:ext cx="30941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4684BE06-FB6E-9F1D-4FEA-CA38FA8AD8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729" y="2513918"/>
            <a:ext cx="6249881" cy="4312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952511E-17CD-895E-B4E0-1E6752844A20}"/>
              </a:ext>
            </a:extLst>
          </p:cNvPr>
          <p:cNvSpPr txBox="1"/>
          <p:nvPr/>
        </p:nvSpPr>
        <p:spPr>
          <a:xfrm>
            <a:off x="5570553" y="403578"/>
            <a:ext cx="654617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rgbClr val="FFFF00"/>
                </a:solidFill>
              </a:rPr>
              <a:t>Czas na zadania i uzupełnianie naszych Dzienników Podróży…</a:t>
            </a:r>
          </a:p>
          <a:p>
            <a:pPr algn="ctr"/>
            <a:r>
              <a:rPr lang="pl-PL" sz="3600" dirty="0">
                <a:solidFill>
                  <a:srgbClr val="FFFF00"/>
                </a:solidFill>
              </a:rPr>
              <a:t>Lubimy te zadania.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47945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F966950-6432-F888-4872-64EC6868D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BEAEF03-45DB-597E-84E0-A4EF3CAB2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986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FD6FA529-6111-8204-E338-02D22369EAA6}"/>
              </a:ext>
            </a:extLst>
          </p:cNvPr>
          <p:cNvSpPr txBox="1"/>
          <p:nvPr/>
        </p:nvSpPr>
        <p:spPr>
          <a:xfrm>
            <a:off x="5379868" y="1291345"/>
            <a:ext cx="654617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rgbClr val="FFFF00"/>
                </a:solidFill>
              </a:rPr>
              <a:t>Podczas eksploracji nowej planety razem z Grosikiem powtarzamy wiadomości z ortografii…</a:t>
            </a:r>
          </a:p>
          <a:p>
            <a:pPr algn="ctr"/>
            <a:r>
              <a:rPr lang="pl-PL" sz="3600" dirty="0">
                <a:solidFill>
                  <a:srgbClr val="FFFF00"/>
                </a:solidFill>
              </a:rPr>
              <a:t>Jak widać przed nami jeszcze sporo pracy.</a:t>
            </a:r>
            <a:endParaRPr lang="pl-PL" sz="36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702689F8-B289-9D83-DEC3-AEB9A44C18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352" b="74352" l="32396" r="81302">
                        <a14:foregroundMark x1="33126" y1="50328" x2="31042" y2="54444"/>
                        <a14:foregroundMark x1="31042" y1="54444" x2="31094" y2="63981"/>
                        <a14:foregroundMark x1="31094" y1="63981" x2="33125" y2="70741"/>
                        <a14:foregroundMark x1="33125" y1="70741" x2="37552" y2="76204"/>
                        <a14:foregroundMark x1="37552" y1="76204" x2="47960" y2="74448"/>
                        <a14:foregroundMark x1="60614" y1="75263" x2="66250" y2="76204"/>
                        <a14:foregroundMark x1="66250" y1="76204" x2="79271" y2="70833"/>
                        <a14:foregroundMark x1="79271" y1="70833" x2="82396" y2="61667"/>
                        <a14:foregroundMark x1="82396" y1="61667" x2="81823" y2="50463"/>
                        <a14:foregroundMark x1="81823" y1="50463" x2="76667" y2="42963"/>
                        <a14:foregroundMark x1="76667" y1="42963" x2="65052" y2="37593"/>
                        <a14:foregroundMark x1="48232" y1="43057" x2="34424" y2="47542"/>
                        <a14:foregroundMark x1="65052" y1="37593" x2="56260" y2="40449"/>
                        <a14:foregroundMark x1="51042" y1="57500" x2="51042" y2="57500"/>
                        <a14:foregroundMark x1="37813" y1="54907" x2="60104" y2="51759"/>
                        <a14:foregroundMark x1="60104" y1="51759" x2="74688" y2="53241"/>
                        <a14:foregroundMark x1="74688" y1="53241" x2="70938" y2="62130"/>
                        <a14:foregroundMark x1="70938" y1="62130" x2="38125" y2="59444"/>
                        <a14:foregroundMark x1="38125" y1="59444" x2="37865" y2="54352"/>
                        <a14:foregroundMark x1="53906" y1="54074" x2="60417" y2="52500"/>
                        <a14:foregroundMark x1="60417" y1="52500" x2="72969" y2="54167"/>
                        <a14:foregroundMark x1="72969" y1="54167" x2="69427" y2="60741"/>
                        <a14:foregroundMark x1="69427" y1="60741" x2="55000" y2="59352"/>
                        <a14:foregroundMark x1="55000" y1="59352" x2="51458" y2="56111"/>
                        <a14:foregroundMark x1="51458" y1="56111" x2="55156" y2="52963"/>
                        <a14:foregroundMark x1="55156" y1="52963" x2="57292" y2="53333"/>
                        <a14:foregroundMark x1="48073" y1="62130" x2="55625" y2="60741"/>
                        <a14:foregroundMark x1="55625" y1="60741" x2="56510" y2="60741"/>
                        <a14:foregroundMark x1="66823" y1="54537" x2="68281" y2="61111"/>
                        <a14:foregroundMark x1="79531" y1="48796" x2="81302" y2="65093"/>
                        <a14:foregroundMark x1="81302" y1="65093" x2="80833" y2="68241"/>
                        <a14:foregroundMark x1="75573" y1="56852" x2="76458" y2="59259"/>
                        <a14:foregroundMark x1="66771" y1="43333" x2="70729" y2="51389"/>
                        <a14:foregroundMark x1="70729" y1="51389" x2="71146" y2="51944"/>
                        <a14:foregroundMark x1="45938" y1="47593" x2="61771" y2="45185"/>
                        <a14:foregroundMark x1="61771" y1="45185" x2="47708" y2="49907"/>
                        <a14:foregroundMark x1="47708" y1="49907" x2="45313" y2="49167"/>
                        <a14:foregroundMark x1="74688" y1="52130" x2="76302" y2="60185"/>
                        <a14:foregroundMark x1="76302" y1="60185" x2="73698" y2="61389"/>
                        <a14:foregroundMark x1="48125" y1="52778" x2="52552" y2="52130"/>
                        <a14:backgroundMark x1="50729" y1="42222" x2="55260" y2="41204"/>
                        <a14:backgroundMark x1="32500" y1="49352" x2="33698" y2="48241"/>
                        <a14:backgroundMark x1="49740" y1="42315" x2="50365" y2="42500"/>
                        <a14:backgroundMark x1="49167" y1="42963" x2="49896" y2="42870"/>
                        <a14:backgroundMark x1="55365" y1="41019" x2="56198" y2="40648"/>
                        <a14:backgroundMark x1="48698" y1="74537" x2="53385" y2="73056"/>
                        <a14:backgroundMark x1="53385" y1="73056" x2="60417" y2="75741"/>
                        <a14:backgroundMark x1="48854" y1="74444" x2="48073" y2="74722"/>
                        <a14:backgroundMark x1="33802" y1="47593" x2="34635" y2="46759"/>
                        <a14:backgroundMark x1="49010" y1="42963" x2="49427" y2="42963"/>
                        <a14:backgroundMark x1="56406" y1="40093" x2="56302" y2="40556"/>
                        <a14:backgroundMark x1="48646" y1="42222" x2="49427" y2="42870"/>
                      </a14:backgroundRemoval>
                    </a14:imgEffect>
                  </a14:imgLayer>
                </a14:imgProps>
              </a:ext>
            </a:extLst>
          </a:blip>
          <a:srcRect l="29636" t="35211" r="16408" b="21213"/>
          <a:stretch/>
        </p:blipFill>
        <p:spPr>
          <a:xfrm>
            <a:off x="7038453" y="4749618"/>
            <a:ext cx="3596996" cy="163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7263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519</Words>
  <Application>Microsoft Office PowerPoint</Application>
  <PresentationFormat>Panoramiczny</PresentationFormat>
  <Paragraphs>51</Paragraphs>
  <Slides>35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35</vt:i4>
      </vt:variant>
    </vt:vector>
  </HeadingPairs>
  <TitlesOfParts>
    <vt:vector size="43" baseType="lpstr">
      <vt:lpstr>Arial</vt:lpstr>
      <vt:lpstr>Calibri</vt:lpstr>
      <vt:lpstr>Calibri Light</vt:lpstr>
      <vt:lpstr>Cambria</vt:lpstr>
      <vt:lpstr>Liberation Sans</vt:lpstr>
      <vt:lpstr>Noto Sans</vt:lpstr>
      <vt:lpstr>Motyw pakietu Office</vt:lpstr>
      <vt:lpstr>Title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izabela wojtkiewicz</dc:creator>
  <cp:lastModifiedBy>Bogusława Rajska</cp:lastModifiedBy>
  <cp:revision>3</cp:revision>
  <dcterms:created xsi:type="dcterms:W3CDTF">2024-03-02T16:33:51Z</dcterms:created>
  <dcterms:modified xsi:type="dcterms:W3CDTF">2024-03-04T11:39:29Z</dcterms:modified>
</cp:coreProperties>
</file>