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369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273" r:id="rId20"/>
    <p:sldId id="274" r:id="rId21"/>
    <p:sldId id="275" r:id="rId22"/>
    <p:sldId id="276" r:id="rId23"/>
    <p:sldId id="271" r:id="rId2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BF01F2-7796-4FA6-A054-06E4C184CE82}" type="datetimeFigureOut">
              <a:rPr lang="pl-PL" smtClean="0"/>
              <a:t>04.03.2024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AF08D6-7FE3-400D-A83B-541178894B2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1028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ymbol zastępczy obrazu slajdu 1">
            <a:extLst>
              <a:ext uri="{FF2B5EF4-FFF2-40B4-BE49-F238E27FC236}">
                <a16:creationId xmlns:a16="http://schemas.microsoft.com/office/drawing/2014/main" id="{76725D20-B2BC-EFDA-E44E-ECD5793322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Symbol zastępczy notatek 2">
            <a:extLst>
              <a:ext uri="{FF2B5EF4-FFF2-40B4-BE49-F238E27FC236}">
                <a16:creationId xmlns:a16="http://schemas.microsoft.com/office/drawing/2014/main" id="{F06C41C0-8A57-C726-8FBF-04F3141DE3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altLang="pl-PL"/>
          </a:p>
        </p:txBody>
      </p:sp>
      <p:sp>
        <p:nvSpPr>
          <p:cNvPr id="21508" name="Symbol zastępczy numeru slajdu 3">
            <a:extLst>
              <a:ext uri="{FF2B5EF4-FFF2-40B4-BE49-F238E27FC236}">
                <a16:creationId xmlns:a16="http://schemas.microsoft.com/office/drawing/2014/main" id="{C739E089-0F39-690C-CF82-9987553C34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41F74C-532B-41C2-B2A7-691B0CAA58BE}" type="slidenum">
              <a:rPr kumimoji="0" lang="pl-PL" altLang="pl-P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l-PL" altLang="pl-P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90C3-0BE6-4371-824F-C163047F1085}" type="datetimeFigureOut">
              <a:rPr lang="pl-PL" smtClean="0"/>
              <a:t>04.03.2024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AABE7-7D40-41F1-9B97-634414C20C49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90C3-0BE6-4371-824F-C163047F1085}" type="datetimeFigureOut">
              <a:rPr lang="pl-PL" smtClean="0"/>
              <a:t>04.03.2024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AABE7-7D40-41F1-9B97-634414C20C4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90C3-0BE6-4371-824F-C163047F1085}" type="datetimeFigureOut">
              <a:rPr lang="pl-PL" smtClean="0"/>
              <a:t>04.03.2024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AABE7-7D40-41F1-9B97-634414C20C4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FF69B6-1D78-9BBF-A15F-C1806E257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360" y="1834435"/>
            <a:ext cx="6857280" cy="1675202"/>
          </a:xfrm>
        </p:spPr>
        <p:txBody>
          <a:bodyPr anchor="b"/>
          <a:lstStyle>
            <a:lvl1pPr algn="ctr">
              <a:defRPr sz="5443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1D9B780-BE51-1DA6-C15C-39733993A9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360" y="3601794"/>
            <a:ext cx="6857280" cy="1656903"/>
          </a:xfrm>
        </p:spPr>
        <p:txBody>
          <a:bodyPr/>
          <a:lstStyle>
            <a:lvl1pPr marL="0" indent="0" algn="ctr">
              <a:buNone/>
              <a:defRPr sz="2177"/>
            </a:lvl1pPr>
            <a:lvl2pPr marL="414726" indent="0" algn="ctr">
              <a:buNone/>
              <a:defRPr sz="1814"/>
            </a:lvl2pPr>
            <a:lvl3pPr marL="829452" indent="0" algn="ctr">
              <a:buNone/>
              <a:defRPr sz="1633"/>
            </a:lvl3pPr>
            <a:lvl4pPr marL="1244178" indent="0" algn="ctr">
              <a:buNone/>
              <a:defRPr sz="1451"/>
            </a:lvl4pPr>
            <a:lvl5pPr marL="1658904" indent="0" algn="ctr">
              <a:buNone/>
              <a:defRPr sz="1451"/>
            </a:lvl5pPr>
            <a:lvl6pPr marL="2073631" indent="0" algn="ctr">
              <a:buNone/>
              <a:defRPr sz="1451"/>
            </a:lvl6pPr>
            <a:lvl7pPr marL="2488357" indent="0" algn="ctr">
              <a:buNone/>
              <a:defRPr sz="1451"/>
            </a:lvl7pPr>
            <a:lvl8pPr marL="2903083" indent="0" algn="ctr">
              <a:buNone/>
              <a:defRPr sz="1451"/>
            </a:lvl8pPr>
            <a:lvl9pPr marL="3317809" indent="0" algn="ctr">
              <a:buNone/>
              <a:defRPr sz="1451"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3116481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AD2E34-4092-D580-2EAA-F52F54A9C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43BCD6-29D0-DC48-1673-B8948228E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2470015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FA4AD91-050D-0200-0428-49353F3D5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521" y="2886559"/>
            <a:ext cx="7886880" cy="1675202"/>
          </a:xfrm>
        </p:spPr>
        <p:txBody>
          <a:bodyPr anchor="b"/>
          <a:lstStyle>
            <a:lvl1pPr>
              <a:defRPr sz="5443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4785DBF-AD31-7468-97ED-9C0D388A4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521" y="4588640"/>
            <a:ext cx="7886880" cy="1501387"/>
          </a:xfrm>
        </p:spPr>
        <p:txBody>
          <a:bodyPr/>
          <a:lstStyle>
            <a:lvl1pPr marL="0" indent="0">
              <a:buNone/>
              <a:defRPr sz="2177">
                <a:solidFill>
                  <a:schemeClr val="tx1">
                    <a:tint val="75000"/>
                  </a:schemeClr>
                </a:solidFill>
              </a:defRPr>
            </a:lvl1pPr>
            <a:lvl2pPr marL="414726" indent="0">
              <a:buNone/>
              <a:defRPr sz="1814">
                <a:solidFill>
                  <a:schemeClr val="tx1">
                    <a:tint val="75000"/>
                  </a:schemeClr>
                </a:solidFill>
              </a:defRPr>
            </a:lvl2pPr>
            <a:lvl3pPr marL="829452" indent="0">
              <a:buNone/>
              <a:defRPr sz="1633">
                <a:solidFill>
                  <a:schemeClr val="tx1">
                    <a:tint val="75000"/>
                  </a:schemeClr>
                </a:solidFill>
              </a:defRPr>
            </a:lvl3pPr>
            <a:lvl4pPr marL="1244178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4pPr>
            <a:lvl5pPr marL="1658904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5pPr>
            <a:lvl6pPr marL="2073631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6pPr>
            <a:lvl7pPr marL="2488357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7pPr>
            <a:lvl8pPr marL="2903083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8pPr>
            <a:lvl9pPr marL="3317809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450937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AE1233-61A2-2EBD-86B7-8AA22663A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D7DAD04-241E-D796-C990-0BFED8948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6481" y="1605065"/>
            <a:ext cx="4044960" cy="397618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1C0A318-E967-715B-A9DD-816B99138C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39680" y="1605065"/>
            <a:ext cx="4046400" cy="397618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6394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8B93AC-14D4-02E1-B85F-431EEFA90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81" y="790816"/>
            <a:ext cx="7886880" cy="474617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7FBF6E1-7A37-17C4-78A7-42F424703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280" y="1681861"/>
            <a:ext cx="3869280" cy="823652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04CC377-FE69-4218-0C1E-AFE9E462ED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280" y="2505513"/>
            <a:ext cx="3869280" cy="368435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1238884-F567-9F7F-71CE-A2F95FCC99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600" y="1681861"/>
            <a:ext cx="3886560" cy="823652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2B4FB14-695F-2093-FE8C-B33E99C72C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600" y="2505513"/>
            <a:ext cx="3886560" cy="368435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487913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BF86DA-3746-F3BB-5C36-F2AF8B116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9177123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9876535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9ABCA6-58FD-BDF0-9EE1-26DB3CD39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80" y="1164719"/>
            <a:ext cx="2949120" cy="893450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EAF4D44-8981-7A86-DD60-E0F7A1E63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000" y="986846"/>
            <a:ext cx="4628160" cy="4874710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ED601C4-BBAF-391B-EC99-61C17B0ED7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280" y="2058168"/>
            <a:ext cx="2949120" cy="3811067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336970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90C3-0BE6-4371-824F-C163047F1085}" type="datetimeFigureOut">
              <a:rPr lang="pl-PL" smtClean="0"/>
              <a:t>04.03.2024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AABE7-7D40-41F1-9B97-634414C20C49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3F43DE-CD47-25C3-3876-0C653A87B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80" y="1164719"/>
            <a:ext cx="2949120" cy="893450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21C246FA-950D-0DAF-EAFE-6CF06B069A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8000" y="986846"/>
            <a:ext cx="4628160" cy="4874710"/>
          </a:xfrm>
        </p:spPr>
        <p:txBody>
          <a:bodyPr/>
          <a:lstStyle>
            <a:lvl1pPr marL="0" indent="0">
              <a:buNone/>
              <a:defRPr sz="2903"/>
            </a:lvl1pPr>
            <a:lvl2pPr marL="414726" indent="0">
              <a:buNone/>
              <a:defRPr sz="2540"/>
            </a:lvl2pPr>
            <a:lvl3pPr marL="829452" indent="0">
              <a:buNone/>
              <a:defRPr sz="2177"/>
            </a:lvl3pPr>
            <a:lvl4pPr marL="1244178" indent="0">
              <a:buNone/>
              <a:defRPr sz="1814"/>
            </a:lvl4pPr>
            <a:lvl5pPr marL="1658904" indent="0">
              <a:buNone/>
              <a:defRPr sz="1814"/>
            </a:lvl5pPr>
            <a:lvl6pPr marL="2073631" indent="0">
              <a:buNone/>
              <a:defRPr sz="1814"/>
            </a:lvl6pPr>
            <a:lvl7pPr marL="2488357" indent="0">
              <a:buNone/>
              <a:defRPr sz="1814"/>
            </a:lvl7pPr>
            <a:lvl8pPr marL="2903083" indent="0">
              <a:buNone/>
              <a:defRPr sz="1814"/>
            </a:lvl8pPr>
            <a:lvl9pPr marL="3317809" indent="0">
              <a:buNone/>
              <a:defRPr sz="1814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D288239-7992-DADF-AA3A-D65DB40688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280" y="2058168"/>
            <a:ext cx="2949120" cy="3811067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0708781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87C17D-2D52-3ADB-3A1D-558A23A8D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0078F81-184E-85F0-7FFE-399F005053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5860086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6B259AE-639E-C1B4-5AA8-0B9B0B0107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420611" y="272630"/>
            <a:ext cx="474617" cy="530861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562D267-6F79-90B7-C514-74F823A9EC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6480" y="272630"/>
            <a:ext cx="6035040" cy="530861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253700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90C3-0BE6-4371-824F-C163047F1085}" type="datetimeFigureOut">
              <a:rPr lang="pl-PL" smtClean="0"/>
              <a:t>04.03.2024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AABE7-7D40-41F1-9B97-634414C20C4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90C3-0BE6-4371-824F-C163047F1085}" type="datetimeFigureOut">
              <a:rPr lang="pl-PL" smtClean="0"/>
              <a:t>04.03.2024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AABE7-7D40-41F1-9B97-634414C20C49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90C3-0BE6-4371-824F-C163047F1085}" type="datetimeFigureOut">
              <a:rPr lang="pl-PL" smtClean="0"/>
              <a:t>04.03.2024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AABE7-7D40-41F1-9B97-634414C20C49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90C3-0BE6-4371-824F-C163047F1085}" type="datetimeFigureOut">
              <a:rPr lang="pl-PL" smtClean="0"/>
              <a:t>04.03.2024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AABE7-7D40-41F1-9B97-634414C20C4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90C3-0BE6-4371-824F-C163047F1085}" type="datetimeFigureOut">
              <a:rPr lang="pl-PL" smtClean="0"/>
              <a:t>04.03.2024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AABE7-7D40-41F1-9B97-634414C20C4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90C3-0BE6-4371-824F-C163047F1085}" type="datetimeFigureOut">
              <a:rPr lang="pl-PL" smtClean="0"/>
              <a:t>04.03.2024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AABE7-7D40-41F1-9B97-634414C20C4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90C3-0BE6-4371-824F-C163047F1085}" type="datetimeFigureOut">
              <a:rPr lang="pl-PL" smtClean="0"/>
              <a:t>04.03.2024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AABE7-7D40-41F1-9B97-634414C20C49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9290C3-0BE6-4371-824F-C163047F1085}" type="datetimeFigureOut">
              <a:rPr lang="pl-PL" smtClean="0"/>
              <a:t>04.03.2024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66AABE7-7D40-41F1-9B97-634414C20C49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7A668404-E5C0-3E4C-A2D0-E942BC8276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845" y="607994"/>
            <a:ext cx="8228763" cy="474617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>
            <a:spAutoFit/>
          </a:bodyPr>
          <a:lstStyle/>
          <a:p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21710C6-EF11-E6AE-0A38-194DA7CDCEE3}"/>
              </a:ext>
            </a:extLst>
          </p:cNvPr>
          <p:cNvSpPr txBox="1"/>
          <p:nvPr/>
        </p:nvSpPr>
        <p:spPr>
          <a:xfrm>
            <a:off x="456845" y="1603963"/>
            <a:ext cx="8228763" cy="4626415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l-PL" sz="1633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F99A5AA-3C3A-4F35-F96F-BCBC5ED484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171" y="1604399"/>
            <a:ext cx="8228763" cy="3976818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916637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0" marR="0" indent="0" algn="ctr" rtl="0" hangingPunct="0">
        <a:lnSpc>
          <a:spcPct val="100000"/>
        </a:lnSpc>
        <a:spcBef>
          <a:spcPts val="0"/>
        </a:spcBef>
        <a:spcAft>
          <a:spcPts val="0"/>
        </a:spcAft>
        <a:tabLst/>
        <a:defRPr lang="pl-PL" sz="3084" b="0" i="0" u="none" strike="noStrike" kern="1200" cap="none" spc="0" baseline="0">
          <a:ln>
            <a:noFill/>
          </a:ln>
          <a:solidFill>
            <a:srgbClr val="3A8C93"/>
          </a:solidFill>
          <a:highlight>
            <a:scrgbClr r="0" g="0" b="0">
              <a:alpha val="0"/>
            </a:scrgbClr>
          </a:highlight>
          <a:latin typeface="Noto Sans" pitchFamily="34"/>
        </a:defRPr>
      </a:lvl1pPr>
    </p:titleStyle>
    <p:bodyStyle>
      <a:lvl1pPr marL="0" marR="0" indent="0" rtl="0" hangingPunct="0">
        <a:spcBef>
          <a:spcPts val="1278"/>
        </a:spcBef>
        <a:spcAft>
          <a:spcPts val="0"/>
        </a:spcAft>
        <a:tabLst/>
        <a:defRPr lang="pl-PL" sz="2903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Noto Sans" pitchFamily="34"/>
        </a:defRPr>
      </a:lvl1pPr>
      <a:lvl2pPr marL="622089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2pPr>
      <a:lvl3pPr marL="1036815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451541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866268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280994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5720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446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172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&quot;&quot;">
            <a:extLst>
              <a:ext uri="{FF2B5EF4-FFF2-40B4-BE49-F238E27FC236}">
                <a16:creationId xmlns:a16="http://schemas.microsoft.com/office/drawing/2014/main" id="{213E685A-D298-9F8A-3BA0-FBE635ED61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Freeform: Shape 11" descr="&quot;&quot;">
            <a:extLst>
              <a:ext uri="{FF2B5EF4-FFF2-40B4-BE49-F238E27FC236}">
                <a16:creationId xmlns:a16="http://schemas.microsoft.com/office/drawing/2014/main" id="{AC43987D-788F-8DF3-1228-8E63A683A0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-282773" y="667345"/>
            <a:ext cx="1371600" cy="1032272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 descr="&quot;&quot;">
            <a:extLst>
              <a:ext uri="{FF2B5EF4-FFF2-40B4-BE49-F238E27FC236}">
                <a16:creationId xmlns:a16="http://schemas.microsoft.com/office/drawing/2014/main" id="{9B6AF1B7-D400-A603-4454-7BB24F739A6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669132" y="1173957"/>
            <a:ext cx="483394" cy="48339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 descr="&quot;&quot;">
            <a:extLst>
              <a:ext uri="{FF2B5EF4-FFF2-40B4-BE49-F238E27FC236}">
                <a16:creationId xmlns:a16="http://schemas.microsoft.com/office/drawing/2014/main" id="{91D78840-ED54-85B4-1C2B-ACD34198B3D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7533085" y="1348979"/>
            <a:ext cx="515540" cy="51554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Freeform: Shape 17" descr="&quot;&quot;">
            <a:extLst>
              <a:ext uri="{FF2B5EF4-FFF2-40B4-BE49-F238E27FC236}">
                <a16:creationId xmlns:a16="http://schemas.microsoft.com/office/drawing/2014/main" id="{AF12D117-CDF8-0427-D7C1-A5D5764DE22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7017544" y="857250"/>
            <a:ext cx="2126456" cy="1110854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Isosceles Triangle 19" descr="&quot;&quot;">
            <a:extLst>
              <a:ext uri="{FF2B5EF4-FFF2-40B4-BE49-F238E27FC236}">
                <a16:creationId xmlns:a16="http://schemas.microsoft.com/office/drawing/2014/main" id="{E1D99518-30BC-F230-F755-7402ECCF578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981700" y="5443537"/>
            <a:ext cx="1121569" cy="55721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Isosceles Triangle 21" descr="&quot;&quot;">
            <a:extLst>
              <a:ext uri="{FF2B5EF4-FFF2-40B4-BE49-F238E27FC236}">
                <a16:creationId xmlns:a16="http://schemas.microsoft.com/office/drawing/2014/main" id="{51FC6F1D-F9B6-559E-2ECA-8A2046DFFA5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703094" y="5697141"/>
            <a:ext cx="610791" cy="30360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E82B2A7-2FA7-9287-DE12-040E4E36C30A}"/>
              </a:ext>
            </a:extLst>
          </p:cNvPr>
          <p:cNvSpPr/>
          <p:nvPr/>
        </p:nvSpPr>
        <p:spPr>
          <a:xfrm>
            <a:off x="1835696" y="2126259"/>
            <a:ext cx="6552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spcBef>
                <a:spcPts val="450"/>
              </a:spcBef>
              <a:spcAft>
                <a:spcPts val="450"/>
              </a:spcAft>
              <a:defRPr/>
            </a:pPr>
            <a:r>
              <a:rPr lang="pl-PL" altLang="pl-PL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Grosikowa gazetka nr 05/2024 </a:t>
            </a:r>
            <a:endParaRPr lang="pl-PL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Calibri"/>
            </a:endParaRPr>
          </a:p>
        </p:txBody>
      </p:sp>
      <p:pic>
        <p:nvPicPr>
          <p:cNvPr id="20490" name="Obraz 10" descr="Obraz zawierający tekst&#10;&#10;Opis wygenerowany automatycznie">
            <a:extLst>
              <a:ext uri="{FF2B5EF4-FFF2-40B4-BE49-F238E27FC236}">
                <a16:creationId xmlns:a16="http://schemas.microsoft.com/office/drawing/2014/main" id="{6BF321BE-E655-A73A-F86A-E08C5695D1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4194" y="972741"/>
            <a:ext cx="2287191" cy="689372"/>
          </a:xfrm>
        </p:spPr>
      </p:pic>
      <p:pic>
        <p:nvPicPr>
          <p:cNvPr id="20491" name="Picture 2" descr="C:\Users\fmp\Documents\GROSIKI\GROSIK 2013\A Grosik PZU 2013-14\Grosikowe karty\01.png">
            <a:extLst>
              <a:ext uri="{FF2B5EF4-FFF2-40B4-BE49-F238E27FC236}">
                <a16:creationId xmlns:a16="http://schemas.microsoft.com/office/drawing/2014/main" id="{681C2CA8-FC1D-CE73-7FDA-78AF5EA94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1662113"/>
            <a:ext cx="3499247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D93C94EF-7637-BE0E-8024-A434A4F52C62}"/>
              </a:ext>
            </a:extLst>
          </p:cNvPr>
          <p:cNvSpPr/>
          <p:nvPr/>
        </p:nvSpPr>
        <p:spPr>
          <a:xfrm>
            <a:off x="2236613" y="3284984"/>
            <a:ext cx="5719763" cy="22621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>
              <a:spcBef>
                <a:spcPts val="450"/>
              </a:spcBef>
              <a:spcAft>
                <a:spcPts val="450"/>
              </a:spcAft>
              <a:defRPr/>
            </a:pPr>
            <a:r>
              <a:rPr lang="pl-PL" altLang="pl-PL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Szkoła Podstawowa w Kolsku </a:t>
            </a:r>
          </a:p>
          <a:p>
            <a:pPr algn="ctr" defTabSz="685800">
              <a:spcBef>
                <a:spcPts val="450"/>
              </a:spcBef>
              <a:spcAft>
                <a:spcPts val="450"/>
              </a:spcAft>
              <a:defRPr/>
            </a:pPr>
            <a:r>
              <a:rPr lang="pl-PL" sz="2800" dirty="0">
                <a:solidFill>
                  <a:srgbClr val="002060"/>
                </a:solidFill>
                <a:latin typeface="Calibri" panose="020F0502020204030204"/>
                <a:cs typeface="Calibri"/>
              </a:rPr>
              <a:t>woj. lubuskie</a:t>
            </a:r>
          </a:p>
          <a:p>
            <a:pPr algn="ctr" defTabSz="685800">
              <a:spcBef>
                <a:spcPts val="450"/>
              </a:spcBef>
              <a:spcAft>
                <a:spcPts val="450"/>
              </a:spcAft>
              <a:defRPr/>
            </a:pPr>
            <a:r>
              <a:rPr lang="pl-PL" sz="2800" dirty="0">
                <a:solidFill>
                  <a:srgbClr val="002060"/>
                </a:solidFill>
                <a:latin typeface="Calibri" panose="020F0502020204030204"/>
                <a:cs typeface="Calibri"/>
              </a:rPr>
              <a:t>klasa 2</a:t>
            </a:r>
          </a:p>
          <a:p>
            <a:pPr algn="ctr" defTabSz="685800">
              <a:spcBef>
                <a:spcPts val="450"/>
              </a:spcBef>
              <a:spcAft>
                <a:spcPts val="450"/>
              </a:spcAft>
              <a:defRPr/>
            </a:pPr>
            <a:r>
              <a:rPr lang="pl-PL" sz="2800" dirty="0">
                <a:solidFill>
                  <a:srgbClr val="002060"/>
                </a:solidFill>
                <a:latin typeface="Calibri" panose="020F0502020204030204"/>
                <a:cs typeface="Calibri"/>
              </a:rPr>
              <a:t>nauczyciel: Sylwia </a:t>
            </a:r>
            <a:r>
              <a:rPr lang="pl-PL" sz="2800" dirty="0" err="1">
                <a:solidFill>
                  <a:srgbClr val="002060"/>
                </a:solidFill>
                <a:latin typeface="Calibri" panose="020F0502020204030204"/>
                <a:cs typeface="Calibri"/>
              </a:rPr>
              <a:t>Mączewska</a:t>
            </a:r>
            <a:endParaRPr lang="pl-PL" sz="2800" dirty="0">
              <a:solidFill>
                <a:srgbClr val="002060"/>
              </a:solidFill>
              <a:latin typeface="Calibri" panose="020F0502020204030204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852936"/>
            <a:ext cx="4610711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36" y="548680"/>
            <a:ext cx="462524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094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852936"/>
            <a:ext cx="4988299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99979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139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068960"/>
            <a:ext cx="4611520" cy="3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704"/>
            <a:ext cx="4608512" cy="3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9109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461" y="2863900"/>
            <a:ext cx="5088027" cy="380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077500" cy="380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4726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49578" y="44624"/>
            <a:ext cx="4038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latin typeface="Calisto MT" pitchFamily="18" charset="0"/>
              </a:rPr>
              <a:t>Bezpieczne ferie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16832"/>
            <a:ext cx="4689394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5"/>
            <a:ext cx="4032448" cy="537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3176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339752" y="44624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latin typeface="Calisto MT" pitchFamily="18" charset="0"/>
              </a:rPr>
              <a:t>Gry matematyczne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060848"/>
            <a:ext cx="4608513" cy="3464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10703" y="1738220"/>
            <a:ext cx="5479229" cy="410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0806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19" y="2780928"/>
            <a:ext cx="5058315" cy="380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788" y="332656"/>
            <a:ext cx="5095692" cy="38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6812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30" y="332655"/>
            <a:ext cx="4805134" cy="360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24942"/>
            <a:ext cx="4788581" cy="3600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6757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880" y="3068960"/>
            <a:ext cx="4774992" cy="358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3" y="231469"/>
            <a:ext cx="4745205" cy="3557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253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993892"/>
            <a:ext cx="4896543" cy="367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2483768" y="44624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latin typeface="Calisto MT" pitchFamily="18" charset="0"/>
              </a:rPr>
              <a:t>Bal karnawałowy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836713"/>
            <a:ext cx="4857601" cy="3646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0549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831534" y="4869160"/>
            <a:ext cx="4988938" cy="1785584"/>
          </a:xfrm>
        </p:spPr>
        <p:txBody>
          <a:bodyPr>
            <a:normAutofit/>
          </a:bodyPr>
          <a:lstStyle/>
          <a:p>
            <a:r>
              <a:rPr lang="pl-PL" sz="2000" dirty="0">
                <a:latin typeface="Calisto MT" pitchFamily="18" charset="0"/>
              </a:rPr>
              <a:t>Szkoła Podstawowa w Kolsku</a:t>
            </a:r>
          </a:p>
          <a:p>
            <a:r>
              <a:rPr lang="pl-PL" sz="2000" dirty="0">
                <a:latin typeface="Calisto MT" pitchFamily="18" charset="0"/>
              </a:rPr>
              <a:t>Powiat: nowosolski</a:t>
            </a:r>
          </a:p>
          <a:p>
            <a:r>
              <a:rPr lang="pl-PL" sz="2000" dirty="0">
                <a:latin typeface="Calisto MT" pitchFamily="18" charset="0"/>
              </a:rPr>
              <a:t>Województwo: lubuskie</a:t>
            </a:r>
          </a:p>
          <a:p>
            <a:r>
              <a:rPr lang="pl-PL" sz="2000" dirty="0">
                <a:latin typeface="Calisto MT" pitchFamily="18" charset="0"/>
              </a:rPr>
              <a:t>Wychowawczyni klasy: Sylwia </a:t>
            </a:r>
            <a:r>
              <a:rPr lang="pl-PL" sz="2000" dirty="0" err="1">
                <a:latin typeface="Calisto MT" pitchFamily="18" charset="0"/>
              </a:rPr>
              <a:t>Mączewska</a:t>
            </a:r>
            <a:endParaRPr lang="pl-PL" sz="2000" dirty="0">
              <a:latin typeface="Calisto MT" pitchFamily="18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3528" y="1340768"/>
            <a:ext cx="8496944" cy="1872208"/>
          </a:xfrm>
        </p:spPr>
        <p:txBody>
          <a:bodyPr/>
          <a:lstStyle/>
          <a:p>
            <a:pPr marL="182880" indent="0" algn="ctr">
              <a:buNone/>
            </a:pPr>
            <a:r>
              <a:rPr lang="pl-PL" sz="4800" dirty="0">
                <a:effectLst/>
                <a:latin typeface="Calisto MT" pitchFamily="18" charset="0"/>
              </a:rPr>
              <a:t>GROSIKOWA GAZETKA</a:t>
            </a:r>
            <a:br>
              <a:rPr lang="pl-PL" sz="4800" dirty="0">
                <a:effectLst/>
                <a:latin typeface="Calisto MT" pitchFamily="18" charset="0"/>
              </a:rPr>
            </a:br>
            <a:r>
              <a:rPr lang="pl-PL" sz="4800" dirty="0">
                <a:effectLst/>
                <a:latin typeface="Calisto MT" pitchFamily="18" charset="0"/>
              </a:rPr>
              <a:t>LUTY 2024 r.</a:t>
            </a:r>
            <a:endParaRPr lang="pl-PL" sz="4800" dirty="0">
              <a:latin typeface="Calisto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6295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908720"/>
            <a:ext cx="4895587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131840" y="44624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latin typeface="Calisto MT" pitchFamily="18" charset="0"/>
              </a:rPr>
              <a:t>Mali artyści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284" y="2924944"/>
            <a:ext cx="488337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04035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944817" cy="3703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377" y="3001815"/>
            <a:ext cx="4885111" cy="366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848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754" y="188638"/>
            <a:ext cx="6906463" cy="2304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2535762" y="3717032"/>
            <a:ext cx="39804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0" b="1" dirty="0">
                <a:latin typeface="Algerian" pitchFamily="82" charset="0"/>
              </a:rPr>
              <a:t>KONIEC</a:t>
            </a:r>
          </a:p>
        </p:txBody>
      </p:sp>
    </p:spTree>
    <p:extLst>
      <p:ext uri="{BB962C8B-B14F-4D97-AF65-F5344CB8AC3E}">
        <p14:creationId xmlns:p14="http://schemas.microsoft.com/office/powerpoint/2010/main" val="1911949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188640"/>
            <a:ext cx="4283323" cy="1383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07504" y="2370864"/>
            <a:ext cx="8891835" cy="3578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l-PL" sz="2400" b="1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W lutym dzięki lekcjom z programu „Od grosika do złotówki” wiemy dużo więcej o gospodarowaniu pieniędzmi, m.in:</a:t>
            </a:r>
            <a:endParaRPr lang="pl-PL" sz="1600" dirty="0"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pl-PL" sz="2400" b="1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Co możemy zrobić z pieniędzmi;</a:t>
            </a:r>
            <a:endParaRPr lang="pl-PL" sz="1600" dirty="0"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pl-PL" sz="2400" b="1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Po co oszczędzać pieniądze;</a:t>
            </a:r>
            <a:endParaRPr lang="pl-PL" sz="1600" dirty="0"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pl-PL" sz="2400" b="1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Jak oszczędzać pieniądze;</a:t>
            </a:r>
            <a:endParaRPr lang="pl-PL" sz="1600" dirty="0"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pl-PL" sz="2400" b="1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Wykonaliśmy również portfeliki według instrukcji „Grosika”                   na nasze oszczędności. </a:t>
            </a:r>
            <a:endParaRPr lang="pl-PL" sz="16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57684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188640"/>
            <a:ext cx="4283323" cy="1383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07504" y="2348880"/>
            <a:ext cx="8928992" cy="3706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l-PL" sz="2400" b="1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W tym miesiącu również:  </a:t>
            </a:r>
            <a:endParaRPr lang="pl-PL" sz="1600" dirty="0"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pl-PL" sz="2400" b="1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Omawialiśmy zasady bezpiecznych i zdrowych ferii zimowych;</a:t>
            </a:r>
            <a:endParaRPr lang="pl-PL" sz="1600" dirty="0"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pl-PL" sz="2400" b="1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 Utrwalaliśmy i rozwijaliśmy znajomość tabliczki mnożenia;</a:t>
            </a:r>
            <a:endParaRPr lang="pl-PL" sz="1600" dirty="0"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pl-PL" sz="2400" b="1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Dowiedzieliśmy się, jakie zagrożenia czyhają w świecie wirtualnym;</a:t>
            </a:r>
            <a:endParaRPr lang="pl-PL" sz="1600" dirty="0"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pl-PL" sz="2400" b="1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Zorganizowaliśmy bal karnawałowy;</a:t>
            </a:r>
            <a:endParaRPr lang="pl-PL" sz="1600" dirty="0"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pl-PL" sz="2400" b="1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Byliśmy Artystami. Powstało wiele prac plastyczno-technicznych. </a:t>
            </a:r>
            <a:endParaRPr lang="pl-PL" sz="16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76001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331640" y="44624"/>
            <a:ext cx="64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latin typeface="Calisto MT" pitchFamily="18" charset="0"/>
              </a:rPr>
              <a:t>W roli głównej: GROSIK</a:t>
            </a:r>
          </a:p>
        </p:txBody>
      </p:sp>
      <p:pic>
        <p:nvPicPr>
          <p:cNvPr id="7" name="Obraz 6" descr="C:\Users\Marcin\Desktop\Grosik - LUTY\zdjęcia grosik - luty\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08920"/>
            <a:ext cx="4248472" cy="338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157" y="1628800"/>
            <a:ext cx="441733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0814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2472"/>
            <a:ext cx="3888432" cy="518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400" y="1701875"/>
            <a:ext cx="4705089" cy="352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793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24" y="1772816"/>
            <a:ext cx="459542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64704"/>
            <a:ext cx="4032448" cy="5369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6528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4248472" cy="565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802257"/>
            <a:ext cx="4248472" cy="565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382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4320480" cy="575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241" y="332656"/>
            <a:ext cx="4314255" cy="575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38506"/>
      </p:ext>
    </p:extLst>
  </p:cSld>
  <p:clrMapOvr>
    <a:masterClrMapping/>
  </p:clrMapOvr>
</p:sld>
</file>

<file path=ppt/theme/theme1.xml><?xml version="1.0" encoding="utf-8"?>
<a:theme xmlns:a="http://schemas.openxmlformats.org/drawingml/2006/main" name="Aerodynamiczny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czny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374</TotalTime>
  <Words>147</Words>
  <Application>Microsoft Office PowerPoint</Application>
  <PresentationFormat>Pokaz na ekranie (4:3)</PresentationFormat>
  <Paragraphs>28</Paragraphs>
  <Slides>22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22</vt:i4>
      </vt:variant>
    </vt:vector>
  </HeadingPairs>
  <TitlesOfParts>
    <vt:vector size="34" baseType="lpstr">
      <vt:lpstr>Algerian</vt:lpstr>
      <vt:lpstr>Arial</vt:lpstr>
      <vt:lpstr>Calibri</vt:lpstr>
      <vt:lpstr>Calisto MT</vt:lpstr>
      <vt:lpstr>Georgia</vt:lpstr>
      <vt:lpstr>Liberation Sans</vt:lpstr>
      <vt:lpstr>Noto Sans</vt:lpstr>
      <vt:lpstr>Symbol</vt:lpstr>
      <vt:lpstr>Times New Roman</vt:lpstr>
      <vt:lpstr>Trebuchet MS</vt:lpstr>
      <vt:lpstr>Aerodynamiczny</vt:lpstr>
      <vt:lpstr>Title</vt:lpstr>
      <vt:lpstr>Prezentacja programu PowerPoint</vt:lpstr>
      <vt:lpstr>GROSIKOWA GAZETKA LUTY 2024 r.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Sil-art Rycho444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GROSIKOWA GAZETKA STYCZEŃ 2024 r.</dc:title>
  <dc:creator>Kowalski Ryszard</dc:creator>
  <cp:lastModifiedBy>Bogusława Rajska</cp:lastModifiedBy>
  <cp:revision>80</cp:revision>
  <dcterms:created xsi:type="dcterms:W3CDTF">2024-02-03T15:51:47Z</dcterms:created>
  <dcterms:modified xsi:type="dcterms:W3CDTF">2024-03-04T11:42:34Z</dcterms:modified>
</cp:coreProperties>
</file>